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66" r:id="rId3"/>
    <p:sldId id="328" r:id="rId4"/>
    <p:sldId id="299" r:id="rId5"/>
    <p:sldId id="319" r:id="rId6"/>
    <p:sldId id="347" r:id="rId7"/>
    <p:sldId id="329" r:id="rId8"/>
    <p:sldId id="343" r:id="rId9"/>
    <p:sldId id="348" r:id="rId10"/>
    <p:sldId id="320" r:id="rId11"/>
    <p:sldId id="330" r:id="rId12"/>
    <p:sldId id="345" r:id="rId13"/>
    <p:sldId id="323" r:id="rId14"/>
    <p:sldId id="333" r:id="rId15"/>
    <p:sldId id="339" r:id="rId16"/>
    <p:sldId id="340" r:id="rId17"/>
    <p:sldId id="341" r:id="rId18"/>
    <p:sldId id="331" r:id="rId19"/>
    <p:sldId id="332" r:id="rId20"/>
    <p:sldId id="344" r:id="rId21"/>
    <p:sldId id="349" r:id="rId22"/>
    <p:sldId id="342" r:id="rId23"/>
    <p:sldId id="350" r:id="rId24"/>
    <p:sldId id="335" r:id="rId25"/>
    <p:sldId id="337" r:id="rId26"/>
    <p:sldId id="336" r:id="rId27"/>
    <p:sldId id="338" r:id="rId28"/>
    <p:sldId id="257" r:id="rId29"/>
    <p:sldId id="306" r:id="rId30"/>
    <p:sldId id="26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autoAdjust="0"/>
    <p:restoredTop sz="88163" autoAdjust="0"/>
  </p:normalViewPr>
  <p:slideViewPr>
    <p:cSldViewPr>
      <p:cViewPr varScale="1">
        <p:scale>
          <a:sx n="112" d="100"/>
          <a:sy n="112" d="100"/>
        </p:scale>
        <p:origin x="2184" y="19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6B52E7-64EA-7048-94EA-58306751560D}" type="doc">
      <dgm:prSet loTypeId="urn:microsoft.com/office/officeart/2005/8/layout/radial4" loCatId="" qsTypeId="urn:microsoft.com/office/officeart/2005/8/quickstyle/simple1" qsCatId="simple" csTypeId="urn:microsoft.com/office/officeart/2005/8/colors/colorful4" csCatId="colorful" phldr="1"/>
      <dgm:spPr/>
      <dgm:t>
        <a:bodyPr/>
        <a:lstStyle/>
        <a:p>
          <a:endParaRPr lang="en-US"/>
        </a:p>
      </dgm:t>
    </dgm:pt>
    <dgm:pt modelId="{30120573-EB63-A54B-937C-77873A187DEF}">
      <dgm:prSet phldrT="[Text]" custT="1"/>
      <dgm:spPr/>
      <dgm:t>
        <a:bodyPr/>
        <a:lstStyle/>
        <a:p>
          <a:r>
            <a:rPr lang="en-US" sz="2800" dirty="0">
              <a:latin typeface="Times New Roman" charset="0"/>
              <a:ea typeface="Times New Roman" charset="0"/>
              <a:cs typeface="Times New Roman" charset="0"/>
            </a:rPr>
            <a:t>LD Hub</a:t>
          </a:r>
        </a:p>
      </dgm:t>
    </dgm:pt>
    <dgm:pt modelId="{2BBC357B-E0B5-FB47-BD3B-7B20C4691700}" type="parTrans" cxnId="{62F38261-23B7-EA4C-A80F-06F18EEF61D1}">
      <dgm:prSet/>
      <dgm:spPr/>
      <dgm:t>
        <a:bodyPr/>
        <a:lstStyle/>
        <a:p>
          <a:endParaRPr lang="en-US"/>
        </a:p>
      </dgm:t>
    </dgm:pt>
    <dgm:pt modelId="{1A278DCA-3B83-EC4C-8BFA-82D9D32EE5BC}" type="sibTrans" cxnId="{62F38261-23B7-EA4C-A80F-06F18EEF61D1}">
      <dgm:prSet/>
      <dgm:spPr/>
      <dgm:t>
        <a:bodyPr/>
        <a:lstStyle/>
        <a:p>
          <a:endParaRPr lang="en-US"/>
        </a:p>
      </dgm:t>
    </dgm:pt>
    <dgm:pt modelId="{4DB38C39-FC45-BB45-89FB-070DB363914D}">
      <dgm:prSet phldrT="[Text]"/>
      <dgm:spPr/>
      <dgm:t>
        <a:bodyPr/>
        <a:lstStyle/>
        <a:p>
          <a:r>
            <a:rPr lang="en-US" dirty="0">
              <a:latin typeface="Times New Roman" charset="0"/>
              <a:ea typeface="Times New Roman" charset="0"/>
              <a:cs typeface="Times New Roman" charset="0"/>
            </a:rPr>
            <a:t>Database</a:t>
          </a:r>
        </a:p>
        <a:p>
          <a:r>
            <a:rPr lang="en-US" dirty="0">
              <a:latin typeface="Times New Roman" charset="0"/>
              <a:ea typeface="Times New Roman" charset="0"/>
              <a:cs typeface="Times New Roman" charset="0"/>
            </a:rPr>
            <a:t>219 publicly available </a:t>
          </a:r>
        </a:p>
        <a:p>
          <a:r>
            <a:rPr lang="en-US" dirty="0">
              <a:latin typeface="Times New Roman" charset="0"/>
              <a:ea typeface="Times New Roman" charset="0"/>
              <a:cs typeface="Times New Roman" charset="0"/>
            </a:rPr>
            <a:t>GWAS traits</a:t>
          </a:r>
        </a:p>
      </dgm:t>
    </dgm:pt>
    <dgm:pt modelId="{F853CDC6-44A2-454A-B8F7-6AA45B2AD8B3}" type="parTrans" cxnId="{5626E653-79D0-A843-B04C-EF4235BBF83F}">
      <dgm:prSet/>
      <dgm:spPr/>
      <dgm:t>
        <a:bodyPr/>
        <a:lstStyle/>
        <a:p>
          <a:endParaRPr lang="en-US">
            <a:latin typeface="Times New Roman" charset="0"/>
            <a:ea typeface="Times New Roman" charset="0"/>
            <a:cs typeface="Times New Roman" charset="0"/>
          </a:endParaRPr>
        </a:p>
      </dgm:t>
    </dgm:pt>
    <dgm:pt modelId="{BC77DDA5-90B5-1947-95A8-C15181416CBC}" type="sibTrans" cxnId="{5626E653-79D0-A843-B04C-EF4235BBF83F}">
      <dgm:prSet/>
      <dgm:spPr/>
      <dgm:t>
        <a:bodyPr/>
        <a:lstStyle/>
        <a:p>
          <a:endParaRPr lang="en-US"/>
        </a:p>
      </dgm:t>
    </dgm:pt>
    <dgm:pt modelId="{02E48A70-A8F3-AE46-97C8-3649653EBC94}">
      <dgm:prSet phldrT="[Text]"/>
      <dgm:spPr/>
      <dgm:t>
        <a:bodyPr/>
        <a:lstStyle/>
        <a:p>
          <a:r>
            <a:rPr lang="en-US" dirty="0">
              <a:latin typeface="Times New Roman" charset="0"/>
              <a:ea typeface="Times New Roman" charset="0"/>
              <a:cs typeface="Times New Roman" charset="0"/>
            </a:rPr>
            <a:t>GWAShare Center:</a:t>
          </a:r>
        </a:p>
        <a:p>
          <a:r>
            <a:rPr lang="en-US" dirty="0">
              <a:latin typeface="Times New Roman" charset="0"/>
              <a:ea typeface="Times New Roman" charset="0"/>
              <a:cs typeface="Times New Roman" charset="0"/>
            </a:rPr>
            <a:t>Summary data sharing &amp; user contribution</a:t>
          </a:r>
        </a:p>
      </dgm:t>
    </dgm:pt>
    <dgm:pt modelId="{5B69E999-50B8-9641-ADEE-FAEED52F6869}" type="parTrans" cxnId="{BD8295E4-B6C6-A441-A7C4-44ABF54328C2}">
      <dgm:prSet/>
      <dgm:spPr/>
      <dgm:t>
        <a:bodyPr/>
        <a:lstStyle/>
        <a:p>
          <a:endParaRPr lang="en-US">
            <a:latin typeface="Times New Roman" charset="0"/>
            <a:ea typeface="Times New Roman" charset="0"/>
            <a:cs typeface="Times New Roman" charset="0"/>
          </a:endParaRPr>
        </a:p>
      </dgm:t>
    </dgm:pt>
    <dgm:pt modelId="{8EA98708-E41C-264D-A4F7-6EF670FBC33B}" type="sibTrans" cxnId="{BD8295E4-B6C6-A441-A7C4-44ABF54328C2}">
      <dgm:prSet/>
      <dgm:spPr/>
      <dgm:t>
        <a:bodyPr/>
        <a:lstStyle/>
        <a:p>
          <a:endParaRPr lang="en-US"/>
        </a:p>
      </dgm:t>
    </dgm:pt>
    <dgm:pt modelId="{5188BDD5-3C3A-5749-BD55-58D3D1761407}">
      <dgm:prSet/>
      <dgm:spPr/>
      <dgm:t>
        <a:bodyPr/>
        <a:lstStyle/>
        <a:p>
          <a:r>
            <a:rPr lang="en-US" dirty="0">
              <a:latin typeface="Times New Roman" charset="0"/>
              <a:ea typeface="Times New Roman" charset="0"/>
              <a:cs typeface="Times New Roman" charset="0"/>
            </a:rPr>
            <a:t>Test Center:</a:t>
          </a:r>
        </a:p>
        <a:p>
          <a:r>
            <a:rPr lang="en-US" dirty="0">
              <a:latin typeface="Times New Roman" charset="0"/>
              <a:ea typeface="Times New Roman" charset="0"/>
              <a:cs typeface="Times New Roman" charset="0"/>
            </a:rPr>
            <a:t>On-the-fly LD score regression analysis pipeline</a:t>
          </a:r>
        </a:p>
      </dgm:t>
    </dgm:pt>
    <dgm:pt modelId="{62F63186-CBA8-8C40-B50F-75AED4769ED0}" type="parTrans" cxnId="{E3FB990A-1BE5-804E-8F65-4B921D6E610F}">
      <dgm:prSet/>
      <dgm:spPr/>
      <dgm:t>
        <a:bodyPr/>
        <a:lstStyle/>
        <a:p>
          <a:endParaRPr lang="en-US">
            <a:latin typeface="Times New Roman" charset="0"/>
            <a:ea typeface="Times New Roman" charset="0"/>
            <a:cs typeface="Times New Roman" charset="0"/>
          </a:endParaRPr>
        </a:p>
      </dgm:t>
    </dgm:pt>
    <dgm:pt modelId="{3D5D29B4-9B53-5A40-9396-4CB3854B5DB9}" type="sibTrans" cxnId="{E3FB990A-1BE5-804E-8F65-4B921D6E610F}">
      <dgm:prSet/>
      <dgm:spPr/>
      <dgm:t>
        <a:bodyPr/>
        <a:lstStyle/>
        <a:p>
          <a:endParaRPr lang="en-US"/>
        </a:p>
      </dgm:t>
    </dgm:pt>
    <dgm:pt modelId="{1B7718AA-DB1E-3648-ADE0-4F9C027DF466}">
      <dgm:prSet/>
      <dgm:spPr/>
      <dgm:t>
        <a:bodyPr/>
        <a:lstStyle/>
        <a:p>
          <a:r>
            <a:rPr lang="en-US" dirty="0">
              <a:latin typeface="Times New Roman" charset="0"/>
              <a:ea typeface="Times New Roman" charset="0"/>
              <a:cs typeface="Times New Roman" charset="0"/>
            </a:rPr>
            <a:t>Lookup Center:</a:t>
          </a:r>
        </a:p>
        <a:p>
          <a:r>
            <a:rPr lang="en-US" dirty="0">
              <a:latin typeface="Times New Roman" charset="0"/>
              <a:ea typeface="Times New Roman" charset="0"/>
              <a:cs typeface="Times New Roman" charset="0"/>
            </a:rPr>
            <a:t>Existing LD score regression results lookup</a:t>
          </a:r>
        </a:p>
      </dgm:t>
    </dgm:pt>
    <dgm:pt modelId="{18079E2E-C5E4-E54E-91D3-4860354178C8}" type="parTrans" cxnId="{4FF4439D-D1D1-9B41-828C-D9495DDFDE34}">
      <dgm:prSet/>
      <dgm:spPr/>
      <dgm:t>
        <a:bodyPr/>
        <a:lstStyle/>
        <a:p>
          <a:endParaRPr lang="en-US">
            <a:latin typeface="Times New Roman" charset="0"/>
            <a:ea typeface="Times New Roman" charset="0"/>
            <a:cs typeface="Times New Roman" charset="0"/>
          </a:endParaRPr>
        </a:p>
      </dgm:t>
    </dgm:pt>
    <dgm:pt modelId="{D104D07C-39DB-0341-B751-2B8E3BCC4D10}" type="sibTrans" cxnId="{4FF4439D-D1D1-9B41-828C-D9495DDFDE34}">
      <dgm:prSet/>
      <dgm:spPr/>
      <dgm:t>
        <a:bodyPr/>
        <a:lstStyle/>
        <a:p>
          <a:endParaRPr lang="en-US"/>
        </a:p>
      </dgm:t>
    </dgm:pt>
    <dgm:pt modelId="{04FE0A8F-4F4A-274A-9B2A-0A48D688B590}" type="pres">
      <dgm:prSet presAssocID="{546B52E7-64EA-7048-94EA-58306751560D}" presName="cycle" presStyleCnt="0">
        <dgm:presLayoutVars>
          <dgm:chMax val="1"/>
          <dgm:dir/>
          <dgm:animLvl val="ctr"/>
          <dgm:resizeHandles val="exact"/>
        </dgm:presLayoutVars>
      </dgm:prSet>
      <dgm:spPr/>
    </dgm:pt>
    <dgm:pt modelId="{5E29A406-9990-334C-A585-71B6D9B87B9A}" type="pres">
      <dgm:prSet presAssocID="{30120573-EB63-A54B-937C-77873A187DEF}" presName="centerShape" presStyleLbl="node0" presStyleIdx="0" presStyleCnt="1"/>
      <dgm:spPr/>
    </dgm:pt>
    <dgm:pt modelId="{80A7FB8F-4AFA-CF45-902F-A1A38CEE2994}" type="pres">
      <dgm:prSet presAssocID="{F853CDC6-44A2-454A-B8F7-6AA45B2AD8B3}" presName="parTrans" presStyleLbl="bgSibTrans2D1" presStyleIdx="0" presStyleCnt="4"/>
      <dgm:spPr/>
    </dgm:pt>
    <dgm:pt modelId="{5232C094-4A4C-3F4C-B400-AEF2C264B7EE}" type="pres">
      <dgm:prSet presAssocID="{4DB38C39-FC45-BB45-89FB-070DB363914D}" presName="node" presStyleLbl="node1" presStyleIdx="0" presStyleCnt="4">
        <dgm:presLayoutVars>
          <dgm:bulletEnabled val="1"/>
        </dgm:presLayoutVars>
      </dgm:prSet>
      <dgm:spPr/>
    </dgm:pt>
    <dgm:pt modelId="{2D275D1A-9541-7F43-B064-FB06699D577E}" type="pres">
      <dgm:prSet presAssocID="{62F63186-CBA8-8C40-B50F-75AED4769ED0}" presName="parTrans" presStyleLbl="bgSibTrans2D1" presStyleIdx="1" presStyleCnt="4"/>
      <dgm:spPr/>
    </dgm:pt>
    <dgm:pt modelId="{D1EA6612-85E6-A840-94EA-1538CA6CE767}" type="pres">
      <dgm:prSet presAssocID="{5188BDD5-3C3A-5749-BD55-58D3D1761407}" presName="node" presStyleLbl="node1" presStyleIdx="1" presStyleCnt="4">
        <dgm:presLayoutVars>
          <dgm:bulletEnabled val="1"/>
        </dgm:presLayoutVars>
      </dgm:prSet>
      <dgm:spPr/>
    </dgm:pt>
    <dgm:pt modelId="{64F36A7E-EFDA-1646-9455-F4BBFF448AD9}" type="pres">
      <dgm:prSet presAssocID="{18079E2E-C5E4-E54E-91D3-4860354178C8}" presName="parTrans" presStyleLbl="bgSibTrans2D1" presStyleIdx="2" presStyleCnt="4"/>
      <dgm:spPr/>
    </dgm:pt>
    <dgm:pt modelId="{EB783542-4C34-D940-8726-878F5FD5F5A4}" type="pres">
      <dgm:prSet presAssocID="{1B7718AA-DB1E-3648-ADE0-4F9C027DF466}" presName="node" presStyleLbl="node1" presStyleIdx="2" presStyleCnt="4">
        <dgm:presLayoutVars>
          <dgm:bulletEnabled val="1"/>
        </dgm:presLayoutVars>
      </dgm:prSet>
      <dgm:spPr/>
    </dgm:pt>
    <dgm:pt modelId="{DF69FA85-66E8-2043-9883-B21BBFA2A8D6}" type="pres">
      <dgm:prSet presAssocID="{5B69E999-50B8-9641-ADEE-FAEED52F6869}" presName="parTrans" presStyleLbl="bgSibTrans2D1" presStyleIdx="3" presStyleCnt="4"/>
      <dgm:spPr/>
    </dgm:pt>
    <dgm:pt modelId="{0079E351-D0DB-FD4A-B2CC-9193B63C8447}" type="pres">
      <dgm:prSet presAssocID="{02E48A70-A8F3-AE46-97C8-3649653EBC94}" presName="node" presStyleLbl="node1" presStyleIdx="3" presStyleCnt="4">
        <dgm:presLayoutVars>
          <dgm:bulletEnabled val="1"/>
        </dgm:presLayoutVars>
      </dgm:prSet>
      <dgm:spPr/>
    </dgm:pt>
  </dgm:ptLst>
  <dgm:cxnLst>
    <dgm:cxn modelId="{E3FB990A-1BE5-804E-8F65-4B921D6E610F}" srcId="{30120573-EB63-A54B-937C-77873A187DEF}" destId="{5188BDD5-3C3A-5749-BD55-58D3D1761407}" srcOrd="1" destOrd="0" parTransId="{62F63186-CBA8-8C40-B50F-75AED4769ED0}" sibTransId="{3D5D29B4-9B53-5A40-9396-4CB3854B5DB9}"/>
    <dgm:cxn modelId="{58523810-CA78-4084-A8DC-7617E959FCC4}" type="presOf" srcId="{18079E2E-C5E4-E54E-91D3-4860354178C8}" destId="{64F36A7E-EFDA-1646-9455-F4BBFF448AD9}" srcOrd="0" destOrd="0" presId="urn:microsoft.com/office/officeart/2005/8/layout/radial4"/>
    <dgm:cxn modelId="{AA6C5E2D-5193-4C2D-A4D1-C9FBB1A1A1EC}" type="presOf" srcId="{02E48A70-A8F3-AE46-97C8-3649653EBC94}" destId="{0079E351-D0DB-FD4A-B2CC-9193B63C8447}" srcOrd="0" destOrd="0" presId="urn:microsoft.com/office/officeart/2005/8/layout/radial4"/>
    <dgm:cxn modelId="{1B5B754F-5959-48CE-A2C4-181D3513A3FC}" type="presOf" srcId="{30120573-EB63-A54B-937C-77873A187DEF}" destId="{5E29A406-9990-334C-A585-71B6D9B87B9A}" srcOrd="0" destOrd="0" presId="urn:microsoft.com/office/officeart/2005/8/layout/radial4"/>
    <dgm:cxn modelId="{7F25F752-B358-4A05-B84A-ECB37770F8E4}" type="presOf" srcId="{5B69E999-50B8-9641-ADEE-FAEED52F6869}" destId="{DF69FA85-66E8-2043-9883-B21BBFA2A8D6}" srcOrd="0" destOrd="0" presId="urn:microsoft.com/office/officeart/2005/8/layout/radial4"/>
    <dgm:cxn modelId="{5626E653-79D0-A843-B04C-EF4235BBF83F}" srcId="{30120573-EB63-A54B-937C-77873A187DEF}" destId="{4DB38C39-FC45-BB45-89FB-070DB363914D}" srcOrd="0" destOrd="0" parTransId="{F853CDC6-44A2-454A-B8F7-6AA45B2AD8B3}" sibTransId="{BC77DDA5-90B5-1947-95A8-C15181416CBC}"/>
    <dgm:cxn modelId="{62F38261-23B7-EA4C-A80F-06F18EEF61D1}" srcId="{546B52E7-64EA-7048-94EA-58306751560D}" destId="{30120573-EB63-A54B-937C-77873A187DEF}" srcOrd="0" destOrd="0" parTransId="{2BBC357B-E0B5-FB47-BD3B-7B20C4691700}" sibTransId="{1A278DCA-3B83-EC4C-8BFA-82D9D32EE5BC}"/>
    <dgm:cxn modelId="{4AF28064-2890-44CA-B9A7-3DB987E7B1F9}" type="presOf" srcId="{62F63186-CBA8-8C40-B50F-75AED4769ED0}" destId="{2D275D1A-9541-7F43-B064-FB06699D577E}" srcOrd="0" destOrd="0" presId="urn:microsoft.com/office/officeart/2005/8/layout/radial4"/>
    <dgm:cxn modelId="{182E166B-42E8-4025-A272-449AF4928833}" type="presOf" srcId="{4DB38C39-FC45-BB45-89FB-070DB363914D}" destId="{5232C094-4A4C-3F4C-B400-AEF2C264B7EE}" srcOrd="0" destOrd="0" presId="urn:microsoft.com/office/officeart/2005/8/layout/radial4"/>
    <dgm:cxn modelId="{F634A391-80FF-4402-AE83-884CC2766729}" type="presOf" srcId="{1B7718AA-DB1E-3648-ADE0-4F9C027DF466}" destId="{EB783542-4C34-D940-8726-878F5FD5F5A4}" srcOrd="0" destOrd="0" presId="urn:microsoft.com/office/officeart/2005/8/layout/radial4"/>
    <dgm:cxn modelId="{4FF4439D-D1D1-9B41-828C-D9495DDFDE34}" srcId="{30120573-EB63-A54B-937C-77873A187DEF}" destId="{1B7718AA-DB1E-3648-ADE0-4F9C027DF466}" srcOrd="2" destOrd="0" parTransId="{18079E2E-C5E4-E54E-91D3-4860354178C8}" sibTransId="{D104D07C-39DB-0341-B751-2B8E3BCC4D10}"/>
    <dgm:cxn modelId="{21031DA4-FA96-460F-86AE-9590A860CDC6}" type="presOf" srcId="{546B52E7-64EA-7048-94EA-58306751560D}" destId="{04FE0A8F-4F4A-274A-9B2A-0A48D688B590}" srcOrd="0" destOrd="0" presId="urn:microsoft.com/office/officeart/2005/8/layout/radial4"/>
    <dgm:cxn modelId="{BCBD7FB2-B782-4EF6-9723-84194A3A832F}" type="presOf" srcId="{5188BDD5-3C3A-5749-BD55-58D3D1761407}" destId="{D1EA6612-85E6-A840-94EA-1538CA6CE767}" srcOrd="0" destOrd="0" presId="urn:microsoft.com/office/officeart/2005/8/layout/radial4"/>
    <dgm:cxn modelId="{0A68C9CF-0A60-4E49-8F06-DED4B996F7CC}" type="presOf" srcId="{F853CDC6-44A2-454A-B8F7-6AA45B2AD8B3}" destId="{80A7FB8F-4AFA-CF45-902F-A1A38CEE2994}" srcOrd="0" destOrd="0" presId="urn:microsoft.com/office/officeart/2005/8/layout/radial4"/>
    <dgm:cxn modelId="{BD8295E4-B6C6-A441-A7C4-44ABF54328C2}" srcId="{30120573-EB63-A54B-937C-77873A187DEF}" destId="{02E48A70-A8F3-AE46-97C8-3649653EBC94}" srcOrd="3" destOrd="0" parTransId="{5B69E999-50B8-9641-ADEE-FAEED52F6869}" sibTransId="{8EA98708-E41C-264D-A4F7-6EF670FBC33B}"/>
    <dgm:cxn modelId="{AA9C2C63-77C8-4D7A-A7D5-16F91280B022}" type="presParOf" srcId="{04FE0A8F-4F4A-274A-9B2A-0A48D688B590}" destId="{5E29A406-9990-334C-A585-71B6D9B87B9A}" srcOrd="0" destOrd="0" presId="urn:microsoft.com/office/officeart/2005/8/layout/radial4"/>
    <dgm:cxn modelId="{CEE010F2-D1DB-4563-B8BC-76ACD3DD4F91}" type="presParOf" srcId="{04FE0A8F-4F4A-274A-9B2A-0A48D688B590}" destId="{80A7FB8F-4AFA-CF45-902F-A1A38CEE2994}" srcOrd="1" destOrd="0" presId="urn:microsoft.com/office/officeart/2005/8/layout/radial4"/>
    <dgm:cxn modelId="{2D422EB6-7CB4-4B66-B0C9-2A9D1AB819B2}" type="presParOf" srcId="{04FE0A8F-4F4A-274A-9B2A-0A48D688B590}" destId="{5232C094-4A4C-3F4C-B400-AEF2C264B7EE}" srcOrd="2" destOrd="0" presId="urn:microsoft.com/office/officeart/2005/8/layout/radial4"/>
    <dgm:cxn modelId="{440EE55C-1051-4E13-A32D-8C5A129F2F51}" type="presParOf" srcId="{04FE0A8F-4F4A-274A-9B2A-0A48D688B590}" destId="{2D275D1A-9541-7F43-B064-FB06699D577E}" srcOrd="3" destOrd="0" presId="urn:microsoft.com/office/officeart/2005/8/layout/radial4"/>
    <dgm:cxn modelId="{E91ECD34-84C9-47BA-A8E7-C2DCF78035DB}" type="presParOf" srcId="{04FE0A8F-4F4A-274A-9B2A-0A48D688B590}" destId="{D1EA6612-85E6-A840-94EA-1538CA6CE767}" srcOrd="4" destOrd="0" presId="urn:microsoft.com/office/officeart/2005/8/layout/radial4"/>
    <dgm:cxn modelId="{FA54233C-8D3C-47CF-8A8C-7FF96D5BA654}" type="presParOf" srcId="{04FE0A8F-4F4A-274A-9B2A-0A48D688B590}" destId="{64F36A7E-EFDA-1646-9455-F4BBFF448AD9}" srcOrd="5" destOrd="0" presId="urn:microsoft.com/office/officeart/2005/8/layout/radial4"/>
    <dgm:cxn modelId="{AD124899-701F-4391-9231-0BF308BC4FF7}" type="presParOf" srcId="{04FE0A8F-4F4A-274A-9B2A-0A48D688B590}" destId="{EB783542-4C34-D940-8726-878F5FD5F5A4}" srcOrd="6" destOrd="0" presId="urn:microsoft.com/office/officeart/2005/8/layout/radial4"/>
    <dgm:cxn modelId="{54A6434A-9BE3-4EE2-8D59-F18913C13A57}" type="presParOf" srcId="{04FE0A8F-4F4A-274A-9B2A-0A48D688B590}" destId="{DF69FA85-66E8-2043-9883-B21BBFA2A8D6}" srcOrd="7" destOrd="0" presId="urn:microsoft.com/office/officeart/2005/8/layout/radial4"/>
    <dgm:cxn modelId="{E6BCFD71-AB66-40DE-A973-6C273A95049A}" type="presParOf" srcId="{04FE0A8F-4F4A-274A-9B2A-0A48D688B590}" destId="{0079E351-D0DB-FD4A-B2CC-9193B63C8447}"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B78C67-3AF6-2844-9E13-750BFF6E7873}" type="doc">
      <dgm:prSet loTypeId="urn:microsoft.com/office/officeart/2005/8/layout/process1" loCatId="" qsTypeId="urn:microsoft.com/office/officeart/2005/8/quickstyle/simple4" qsCatId="simple" csTypeId="urn:microsoft.com/office/officeart/2005/8/colors/colorful4" csCatId="colorful" phldr="1"/>
      <dgm:spPr/>
    </dgm:pt>
    <dgm:pt modelId="{5E1FC44B-C2D6-0D48-8F67-C09A184C932F}">
      <dgm:prSet phldrT="[文本]"/>
      <dgm:spPr/>
      <dgm:t>
        <a:bodyPr/>
        <a:lstStyle/>
        <a:p>
          <a:r>
            <a:rPr lang="en-US" altLang="zh-CN" dirty="0"/>
            <a:t>Hypothesis Generation  using LD Hub</a:t>
          </a:r>
          <a:endParaRPr lang="zh-CN" altLang="en-US" dirty="0"/>
        </a:p>
      </dgm:t>
    </dgm:pt>
    <dgm:pt modelId="{F74061EF-2DBB-6C49-92E1-FCC099185779}" type="parTrans" cxnId="{3146EEA9-E8D6-6A4F-AB1F-E861E4E31E10}">
      <dgm:prSet/>
      <dgm:spPr/>
      <dgm:t>
        <a:bodyPr/>
        <a:lstStyle/>
        <a:p>
          <a:endParaRPr lang="zh-CN" altLang="en-US"/>
        </a:p>
      </dgm:t>
    </dgm:pt>
    <dgm:pt modelId="{DE417FC2-3320-1E46-9BB8-457D62E65CF0}" type="sibTrans" cxnId="{3146EEA9-E8D6-6A4F-AB1F-E861E4E31E10}">
      <dgm:prSet/>
      <dgm:spPr/>
      <dgm:t>
        <a:bodyPr/>
        <a:lstStyle/>
        <a:p>
          <a:endParaRPr lang="zh-CN" altLang="en-US"/>
        </a:p>
      </dgm:t>
    </dgm:pt>
    <dgm:pt modelId="{7E9B0A3C-CA27-1B4A-9B18-37C86AED43C9}">
      <dgm:prSet phldrT="[文本]"/>
      <dgm:spPr/>
      <dgm:t>
        <a:bodyPr/>
        <a:lstStyle/>
        <a:p>
          <a:r>
            <a:rPr lang="en-US" altLang="zh-CN" dirty="0"/>
            <a:t>Hypothesis testing using MR-Base</a:t>
          </a:r>
          <a:endParaRPr lang="zh-CN" altLang="en-US" dirty="0"/>
        </a:p>
      </dgm:t>
    </dgm:pt>
    <dgm:pt modelId="{CADDC89E-4135-CF42-BE9F-C3CCAFD2C5CF}" type="parTrans" cxnId="{6103BCF7-587F-1149-A180-C49C42585E90}">
      <dgm:prSet/>
      <dgm:spPr/>
      <dgm:t>
        <a:bodyPr/>
        <a:lstStyle/>
        <a:p>
          <a:endParaRPr lang="zh-CN" altLang="en-US"/>
        </a:p>
      </dgm:t>
    </dgm:pt>
    <dgm:pt modelId="{7E57EEAF-E289-454E-A6EE-A7F24E326F33}" type="sibTrans" cxnId="{6103BCF7-587F-1149-A180-C49C42585E90}">
      <dgm:prSet/>
      <dgm:spPr/>
      <dgm:t>
        <a:bodyPr/>
        <a:lstStyle/>
        <a:p>
          <a:endParaRPr lang="zh-CN" altLang="en-US"/>
        </a:p>
      </dgm:t>
    </dgm:pt>
    <dgm:pt modelId="{10CFFE54-02B8-6246-AC08-848E875D4659}">
      <dgm:prSet phldrT="[文本]"/>
      <dgm:spPr/>
      <dgm:t>
        <a:bodyPr/>
        <a:lstStyle/>
        <a:p>
          <a:r>
            <a:rPr lang="en-US" altLang="zh-CN" dirty="0"/>
            <a:t>Compare to Observational results</a:t>
          </a:r>
          <a:endParaRPr lang="zh-CN" altLang="en-US" dirty="0"/>
        </a:p>
      </dgm:t>
    </dgm:pt>
    <dgm:pt modelId="{7AE7DBF2-1B9C-DF47-9909-51C968D1D255}" type="parTrans" cxnId="{6D6E5FD6-9D22-F94D-BCC2-6B9E60EC8909}">
      <dgm:prSet/>
      <dgm:spPr/>
      <dgm:t>
        <a:bodyPr/>
        <a:lstStyle/>
        <a:p>
          <a:endParaRPr lang="zh-CN" altLang="en-US"/>
        </a:p>
      </dgm:t>
    </dgm:pt>
    <dgm:pt modelId="{55EC6BFA-932A-014C-A1F8-F5B8EB025660}" type="sibTrans" cxnId="{6D6E5FD6-9D22-F94D-BCC2-6B9E60EC8909}">
      <dgm:prSet/>
      <dgm:spPr/>
      <dgm:t>
        <a:bodyPr/>
        <a:lstStyle/>
        <a:p>
          <a:endParaRPr lang="zh-CN" altLang="en-US"/>
        </a:p>
      </dgm:t>
    </dgm:pt>
    <dgm:pt modelId="{36CE422C-BC4D-CE4B-84CF-27544779575B}" type="pres">
      <dgm:prSet presAssocID="{17B78C67-3AF6-2844-9E13-750BFF6E7873}" presName="Name0" presStyleCnt="0">
        <dgm:presLayoutVars>
          <dgm:dir/>
          <dgm:resizeHandles val="exact"/>
        </dgm:presLayoutVars>
      </dgm:prSet>
      <dgm:spPr/>
    </dgm:pt>
    <dgm:pt modelId="{84653585-4D33-BC43-B11B-4569F304D6C4}" type="pres">
      <dgm:prSet presAssocID="{5E1FC44B-C2D6-0D48-8F67-C09A184C932F}" presName="node" presStyleLbl="node1" presStyleIdx="0" presStyleCnt="3">
        <dgm:presLayoutVars>
          <dgm:bulletEnabled val="1"/>
        </dgm:presLayoutVars>
      </dgm:prSet>
      <dgm:spPr/>
    </dgm:pt>
    <dgm:pt modelId="{38BBFD67-698D-AB4D-A068-9B5D26FDBD75}" type="pres">
      <dgm:prSet presAssocID="{DE417FC2-3320-1E46-9BB8-457D62E65CF0}" presName="sibTrans" presStyleLbl="sibTrans2D1" presStyleIdx="0" presStyleCnt="2"/>
      <dgm:spPr/>
    </dgm:pt>
    <dgm:pt modelId="{99DD1CFB-6A73-E34F-A755-1A0FE74D7719}" type="pres">
      <dgm:prSet presAssocID="{DE417FC2-3320-1E46-9BB8-457D62E65CF0}" presName="connectorText" presStyleLbl="sibTrans2D1" presStyleIdx="0" presStyleCnt="2"/>
      <dgm:spPr/>
    </dgm:pt>
    <dgm:pt modelId="{69154A06-15B5-3247-A68C-DABE2EA08A45}" type="pres">
      <dgm:prSet presAssocID="{7E9B0A3C-CA27-1B4A-9B18-37C86AED43C9}" presName="node" presStyleLbl="node1" presStyleIdx="1" presStyleCnt="3">
        <dgm:presLayoutVars>
          <dgm:bulletEnabled val="1"/>
        </dgm:presLayoutVars>
      </dgm:prSet>
      <dgm:spPr/>
    </dgm:pt>
    <dgm:pt modelId="{0AA6947F-0277-B541-A48F-9D4C3DB7D5BC}" type="pres">
      <dgm:prSet presAssocID="{7E57EEAF-E289-454E-A6EE-A7F24E326F33}" presName="sibTrans" presStyleLbl="sibTrans2D1" presStyleIdx="1" presStyleCnt="2"/>
      <dgm:spPr/>
    </dgm:pt>
    <dgm:pt modelId="{E23C84F9-3852-3E4B-8702-E3182AF4B313}" type="pres">
      <dgm:prSet presAssocID="{7E57EEAF-E289-454E-A6EE-A7F24E326F33}" presName="connectorText" presStyleLbl="sibTrans2D1" presStyleIdx="1" presStyleCnt="2"/>
      <dgm:spPr/>
    </dgm:pt>
    <dgm:pt modelId="{64B870B8-16F9-7646-A54A-FD5523A536F1}" type="pres">
      <dgm:prSet presAssocID="{10CFFE54-02B8-6246-AC08-848E875D4659}" presName="node" presStyleLbl="node1" presStyleIdx="2" presStyleCnt="3">
        <dgm:presLayoutVars>
          <dgm:bulletEnabled val="1"/>
        </dgm:presLayoutVars>
      </dgm:prSet>
      <dgm:spPr/>
    </dgm:pt>
  </dgm:ptLst>
  <dgm:cxnLst>
    <dgm:cxn modelId="{5131EF0C-2BA4-45F0-ACB5-094AE44794EC}" type="presOf" srcId="{7E9B0A3C-CA27-1B4A-9B18-37C86AED43C9}" destId="{69154A06-15B5-3247-A68C-DABE2EA08A45}" srcOrd="0" destOrd="0" presId="urn:microsoft.com/office/officeart/2005/8/layout/process1"/>
    <dgm:cxn modelId="{BB508D12-27CA-4C6B-BE84-BA16E8D42510}" type="presOf" srcId="{10CFFE54-02B8-6246-AC08-848E875D4659}" destId="{64B870B8-16F9-7646-A54A-FD5523A536F1}" srcOrd="0" destOrd="0" presId="urn:microsoft.com/office/officeart/2005/8/layout/process1"/>
    <dgm:cxn modelId="{F7305F2B-3643-4226-91CE-5F6782DA18CD}" type="presOf" srcId="{DE417FC2-3320-1E46-9BB8-457D62E65CF0}" destId="{99DD1CFB-6A73-E34F-A755-1A0FE74D7719}" srcOrd="1" destOrd="0" presId="urn:microsoft.com/office/officeart/2005/8/layout/process1"/>
    <dgm:cxn modelId="{1B91D97C-2C69-4046-AACE-55A8AC67DDAA}" type="presOf" srcId="{DE417FC2-3320-1E46-9BB8-457D62E65CF0}" destId="{38BBFD67-698D-AB4D-A068-9B5D26FDBD75}" srcOrd="0" destOrd="0" presId="urn:microsoft.com/office/officeart/2005/8/layout/process1"/>
    <dgm:cxn modelId="{B5106194-9226-4D8B-922F-09072729FB6B}" type="presOf" srcId="{7E57EEAF-E289-454E-A6EE-A7F24E326F33}" destId="{0AA6947F-0277-B541-A48F-9D4C3DB7D5BC}" srcOrd="0" destOrd="0" presId="urn:microsoft.com/office/officeart/2005/8/layout/process1"/>
    <dgm:cxn modelId="{9C3ECCA6-A988-4229-AAC4-C188E65F2254}" type="presOf" srcId="{17B78C67-3AF6-2844-9E13-750BFF6E7873}" destId="{36CE422C-BC4D-CE4B-84CF-27544779575B}" srcOrd="0" destOrd="0" presId="urn:microsoft.com/office/officeart/2005/8/layout/process1"/>
    <dgm:cxn modelId="{3146EEA9-E8D6-6A4F-AB1F-E861E4E31E10}" srcId="{17B78C67-3AF6-2844-9E13-750BFF6E7873}" destId="{5E1FC44B-C2D6-0D48-8F67-C09A184C932F}" srcOrd="0" destOrd="0" parTransId="{F74061EF-2DBB-6C49-92E1-FCC099185779}" sibTransId="{DE417FC2-3320-1E46-9BB8-457D62E65CF0}"/>
    <dgm:cxn modelId="{6D6E5FD6-9D22-F94D-BCC2-6B9E60EC8909}" srcId="{17B78C67-3AF6-2844-9E13-750BFF6E7873}" destId="{10CFFE54-02B8-6246-AC08-848E875D4659}" srcOrd="2" destOrd="0" parTransId="{7AE7DBF2-1B9C-DF47-9909-51C968D1D255}" sibTransId="{55EC6BFA-932A-014C-A1F8-F5B8EB025660}"/>
    <dgm:cxn modelId="{A4676EEB-EE3D-4558-9CF5-4844418788AC}" type="presOf" srcId="{5E1FC44B-C2D6-0D48-8F67-C09A184C932F}" destId="{84653585-4D33-BC43-B11B-4569F304D6C4}" srcOrd="0" destOrd="0" presId="urn:microsoft.com/office/officeart/2005/8/layout/process1"/>
    <dgm:cxn modelId="{6103BCF7-587F-1149-A180-C49C42585E90}" srcId="{17B78C67-3AF6-2844-9E13-750BFF6E7873}" destId="{7E9B0A3C-CA27-1B4A-9B18-37C86AED43C9}" srcOrd="1" destOrd="0" parTransId="{CADDC89E-4135-CF42-BE9F-C3CCAFD2C5CF}" sibTransId="{7E57EEAF-E289-454E-A6EE-A7F24E326F33}"/>
    <dgm:cxn modelId="{83D4DDF7-12AF-417C-8D3A-ADED4676D612}" type="presOf" srcId="{7E57EEAF-E289-454E-A6EE-A7F24E326F33}" destId="{E23C84F9-3852-3E4B-8702-E3182AF4B313}" srcOrd="1" destOrd="0" presId="urn:microsoft.com/office/officeart/2005/8/layout/process1"/>
    <dgm:cxn modelId="{72CC60A6-FCB8-4260-998A-49AABA789461}" type="presParOf" srcId="{36CE422C-BC4D-CE4B-84CF-27544779575B}" destId="{84653585-4D33-BC43-B11B-4569F304D6C4}" srcOrd="0" destOrd="0" presId="urn:microsoft.com/office/officeart/2005/8/layout/process1"/>
    <dgm:cxn modelId="{C6218359-1753-4788-9723-8D4C995246D6}" type="presParOf" srcId="{36CE422C-BC4D-CE4B-84CF-27544779575B}" destId="{38BBFD67-698D-AB4D-A068-9B5D26FDBD75}" srcOrd="1" destOrd="0" presId="urn:microsoft.com/office/officeart/2005/8/layout/process1"/>
    <dgm:cxn modelId="{3ED1D9D8-9BD0-4B8B-B090-4EFC591255E1}" type="presParOf" srcId="{38BBFD67-698D-AB4D-A068-9B5D26FDBD75}" destId="{99DD1CFB-6A73-E34F-A755-1A0FE74D7719}" srcOrd="0" destOrd="0" presId="urn:microsoft.com/office/officeart/2005/8/layout/process1"/>
    <dgm:cxn modelId="{685F8613-3226-4062-BABF-EDACA83D10B7}" type="presParOf" srcId="{36CE422C-BC4D-CE4B-84CF-27544779575B}" destId="{69154A06-15B5-3247-A68C-DABE2EA08A45}" srcOrd="2" destOrd="0" presId="urn:microsoft.com/office/officeart/2005/8/layout/process1"/>
    <dgm:cxn modelId="{3B7D9B3A-4DA2-4695-AAFB-B53E7E50123A}" type="presParOf" srcId="{36CE422C-BC4D-CE4B-84CF-27544779575B}" destId="{0AA6947F-0277-B541-A48F-9D4C3DB7D5BC}" srcOrd="3" destOrd="0" presId="urn:microsoft.com/office/officeart/2005/8/layout/process1"/>
    <dgm:cxn modelId="{F375F1A2-F0E7-4095-B3F8-A06D70AF3CBD}" type="presParOf" srcId="{0AA6947F-0277-B541-A48F-9D4C3DB7D5BC}" destId="{E23C84F9-3852-3E4B-8702-E3182AF4B313}" srcOrd="0" destOrd="0" presId="urn:microsoft.com/office/officeart/2005/8/layout/process1"/>
    <dgm:cxn modelId="{9036F4AB-5E1B-4CD5-8DD8-6A9B4AEFC924}" type="presParOf" srcId="{36CE422C-BC4D-CE4B-84CF-27544779575B}" destId="{64B870B8-16F9-7646-A54A-FD5523A536F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A406-9990-334C-A585-71B6D9B87B9A}">
      <dsp:nvSpPr>
        <dsp:cNvPr id="0" name=""/>
        <dsp:cNvSpPr/>
      </dsp:nvSpPr>
      <dsp:spPr>
        <a:xfrm>
          <a:off x="2737262" y="2573713"/>
          <a:ext cx="2024824" cy="202482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charset="0"/>
              <a:ea typeface="Times New Roman" charset="0"/>
              <a:cs typeface="Times New Roman" charset="0"/>
            </a:rPr>
            <a:t>LD Hub</a:t>
          </a:r>
        </a:p>
      </dsp:txBody>
      <dsp:txXfrm>
        <a:off x="3033791" y="2870242"/>
        <a:ext cx="1431766" cy="1431766"/>
      </dsp:txXfrm>
    </dsp:sp>
    <dsp:sp modelId="{80A7FB8F-4AFA-CF45-902F-A1A38CEE2994}">
      <dsp:nvSpPr>
        <dsp:cNvPr id="0" name=""/>
        <dsp:cNvSpPr/>
      </dsp:nvSpPr>
      <dsp:spPr>
        <a:xfrm rot="11700000">
          <a:off x="932903" y="2779907"/>
          <a:ext cx="1769524" cy="577074"/>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32C094-4A4C-3F4C-B400-AEF2C264B7EE}">
      <dsp:nvSpPr>
        <dsp:cNvPr id="0" name=""/>
        <dsp:cNvSpPr/>
      </dsp:nvSpPr>
      <dsp:spPr>
        <a:xfrm>
          <a:off x="1259" y="2070018"/>
          <a:ext cx="1923583" cy="15388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Database</a:t>
          </a:r>
        </a:p>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219 publicly available </a:t>
          </a:r>
        </a:p>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GWAS traits</a:t>
          </a:r>
        </a:p>
      </dsp:txBody>
      <dsp:txXfrm>
        <a:off x="46331" y="2115090"/>
        <a:ext cx="1833439" cy="1448722"/>
      </dsp:txXfrm>
    </dsp:sp>
    <dsp:sp modelId="{2D275D1A-9541-7F43-B064-FB06699D577E}">
      <dsp:nvSpPr>
        <dsp:cNvPr id="0" name=""/>
        <dsp:cNvSpPr/>
      </dsp:nvSpPr>
      <dsp:spPr>
        <a:xfrm rot="14700000">
          <a:off x="2019607" y="1484824"/>
          <a:ext cx="1769524" cy="577074"/>
        </a:xfrm>
        <a:prstGeom prst="leftArrow">
          <a:avLst>
            <a:gd name="adj1" fmla="val 60000"/>
            <a:gd name="adj2" fmla="val 50000"/>
          </a:avLst>
        </a:prstGeom>
        <a:solidFill>
          <a:schemeClr val="accent4">
            <a:hueOff val="-1070112"/>
            <a:satOff val="13230"/>
            <a:lumOff val="-431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EA6612-85E6-A840-94EA-1538CA6CE767}">
      <dsp:nvSpPr>
        <dsp:cNvPr id="0" name=""/>
        <dsp:cNvSpPr/>
      </dsp:nvSpPr>
      <dsp:spPr>
        <a:xfrm>
          <a:off x="1568661" y="202062"/>
          <a:ext cx="1923583" cy="1538866"/>
        </a:xfrm>
        <a:prstGeom prst="roundRect">
          <a:avLst>
            <a:gd name="adj" fmla="val 10000"/>
          </a:avLst>
        </a:prstGeom>
        <a:solidFill>
          <a:schemeClr val="accent4">
            <a:hueOff val="-1070112"/>
            <a:satOff val="13230"/>
            <a:lumOff val="-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Test Center:</a:t>
          </a:r>
        </a:p>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On-the-fly LD score regression analysis pipeline</a:t>
          </a:r>
        </a:p>
      </dsp:txBody>
      <dsp:txXfrm>
        <a:off x="1613733" y="247134"/>
        <a:ext cx="1833439" cy="1448722"/>
      </dsp:txXfrm>
    </dsp:sp>
    <dsp:sp modelId="{64F36A7E-EFDA-1646-9455-F4BBFF448AD9}">
      <dsp:nvSpPr>
        <dsp:cNvPr id="0" name=""/>
        <dsp:cNvSpPr/>
      </dsp:nvSpPr>
      <dsp:spPr>
        <a:xfrm rot="17700000">
          <a:off x="3710217" y="1484824"/>
          <a:ext cx="1769524" cy="577074"/>
        </a:xfrm>
        <a:prstGeom prst="leftArrow">
          <a:avLst>
            <a:gd name="adj1" fmla="val 60000"/>
            <a:gd name="adj2" fmla="val 50000"/>
          </a:avLst>
        </a:prstGeom>
        <a:solidFill>
          <a:schemeClr val="accent4">
            <a:hueOff val="-2140224"/>
            <a:satOff val="26460"/>
            <a:lumOff val="-862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783542-4C34-D940-8726-878F5FD5F5A4}">
      <dsp:nvSpPr>
        <dsp:cNvPr id="0" name=""/>
        <dsp:cNvSpPr/>
      </dsp:nvSpPr>
      <dsp:spPr>
        <a:xfrm>
          <a:off x="4007105" y="202062"/>
          <a:ext cx="1923583" cy="1538866"/>
        </a:xfrm>
        <a:prstGeom prst="roundRect">
          <a:avLst>
            <a:gd name="adj" fmla="val 10000"/>
          </a:avLst>
        </a:prstGeom>
        <a:solidFill>
          <a:schemeClr val="accent4">
            <a:hueOff val="-2140224"/>
            <a:satOff val="26460"/>
            <a:lumOff val="-86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Lookup Center:</a:t>
          </a:r>
        </a:p>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Existing LD score regression results lookup</a:t>
          </a:r>
        </a:p>
      </dsp:txBody>
      <dsp:txXfrm>
        <a:off x="4052177" y="247134"/>
        <a:ext cx="1833439" cy="1448722"/>
      </dsp:txXfrm>
    </dsp:sp>
    <dsp:sp modelId="{DF69FA85-66E8-2043-9883-B21BBFA2A8D6}">
      <dsp:nvSpPr>
        <dsp:cNvPr id="0" name=""/>
        <dsp:cNvSpPr/>
      </dsp:nvSpPr>
      <dsp:spPr>
        <a:xfrm rot="20700000">
          <a:off x="4796921" y="2779907"/>
          <a:ext cx="1769524" cy="577074"/>
        </a:xfrm>
        <a:prstGeom prst="leftArrow">
          <a:avLst>
            <a:gd name="adj1" fmla="val 60000"/>
            <a:gd name="adj2" fmla="val 50000"/>
          </a:avLst>
        </a:prstGeom>
        <a:solidFill>
          <a:schemeClr val="accent4">
            <a:hueOff val="-3210336"/>
            <a:satOff val="39690"/>
            <a:lumOff val="-1293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79E351-D0DB-FD4A-B2CC-9193B63C8447}">
      <dsp:nvSpPr>
        <dsp:cNvPr id="0" name=""/>
        <dsp:cNvSpPr/>
      </dsp:nvSpPr>
      <dsp:spPr>
        <a:xfrm>
          <a:off x="5574507" y="2070018"/>
          <a:ext cx="1923583" cy="1538866"/>
        </a:xfrm>
        <a:prstGeom prst="roundRect">
          <a:avLst>
            <a:gd name="adj" fmla="val 10000"/>
          </a:avLst>
        </a:prstGeom>
        <a:solidFill>
          <a:schemeClr val="accent4">
            <a:hueOff val="-3210336"/>
            <a:satOff val="39690"/>
            <a:lumOff val="-129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GWAShare Center:</a:t>
          </a:r>
        </a:p>
        <a:p>
          <a:pPr marL="0" lvl="0" indent="0" algn="ctr" defTabSz="889000">
            <a:lnSpc>
              <a:spcPct val="90000"/>
            </a:lnSpc>
            <a:spcBef>
              <a:spcPct val="0"/>
            </a:spcBef>
            <a:spcAft>
              <a:spcPct val="35000"/>
            </a:spcAft>
            <a:buNone/>
          </a:pPr>
          <a:r>
            <a:rPr lang="en-US" sz="2000" kern="1200" dirty="0">
              <a:latin typeface="Times New Roman" charset="0"/>
              <a:ea typeface="Times New Roman" charset="0"/>
              <a:cs typeface="Times New Roman" charset="0"/>
            </a:rPr>
            <a:t>Summary data sharing &amp; user contribution</a:t>
          </a:r>
        </a:p>
      </dsp:txBody>
      <dsp:txXfrm>
        <a:off x="5619579" y="2115090"/>
        <a:ext cx="1833439" cy="1448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53585-4D33-BC43-B11B-4569F304D6C4}">
      <dsp:nvSpPr>
        <dsp:cNvPr id="0" name=""/>
        <dsp:cNvSpPr/>
      </dsp:nvSpPr>
      <dsp:spPr>
        <a:xfrm>
          <a:off x="7052" y="247199"/>
          <a:ext cx="2107910" cy="1264746"/>
        </a:xfrm>
        <a:prstGeom prst="roundRect">
          <a:avLst>
            <a:gd name="adj" fmla="val 10000"/>
          </a:avLst>
        </a:prstGeom>
        <a:gradFill rotWithShape="0">
          <a:gsLst>
            <a:gs pos="0">
              <a:schemeClr val="accent4">
                <a:hueOff val="0"/>
                <a:satOff val="0"/>
                <a:lumOff val="0"/>
                <a:alphaOff val="0"/>
                <a:tint val="92000"/>
                <a:satMod val="170000"/>
              </a:schemeClr>
            </a:gs>
            <a:gs pos="15000">
              <a:schemeClr val="accent4">
                <a:hueOff val="0"/>
                <a:satOff val="0"/>
                <a:lumOff val="0"/>
                <a:alphaOff val="0"/>
                <a:tint val="92000"/>
                <a:shade val="99000"/>
                <a:satMod val="170000"/>
              </a:schemeClr>
            </a:gs>
            <a:gs pos="62000">
              <a:schemeClr val="accent4">
                <a:hueOff val="0"/>
                <a:satOff val="0"/>
                <a:lumOff val="0"/>
                <a:alphaOff val="0"/>
                <a:tint val="96000"/>
                <a:shade val="80000"/>
                <a:satMod val="170000"/>
              </a:schemeClr>
            </a:gs>
            <a:gs pos="97000">
              <a:schemeClr val="accent4">
                <a:hueOff val="0"/>
                <a:satOff val="0"/>
                <a:lumOff val="0"/>
                <a:alphaOff val="0"/>
                <a:tint val="98000"/>
                <a:shade val="63000"/>
                <a:satMod val="170000"/>
              </a:schemeClr>
            </a:gs>
            <a:gs pos="100000">
              <a:schemeClr val="accent4">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0"/>
              <a:satOff val="0"/>
              <a:lumOff val="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Hypothesis Generation  using LD Hub</a:t>
          </a:r>
          <a:endParaRPr lang="zh-CN" altLang="en-US" sz="2500" kern="1200" dirty="0"/>
        </a:p>
      </dsp:txBody>
      <dsp:txXfrm>
        <a:off x="44095" y="284242"/>
        <a:ext cx="2033824" cy="1190660"/>
      </dsp:txXfrm>
    </dsp:sp>
    <dsp:sp modelId="{38BBFD67-698D-AB4D-A068-9B5D26FDBD75}">
      <dsp:nvSpPr>
        <dsp:cNvPr id="0" name=""/>
        <dsp:cNvSpPr/>
      </dsp:nvSpPr>
      <dsp:spPr>
        <a:xfrm>
          <a:off x="2325754" y="618191"/>
          <a:ext cx="446877" cy="522761"/>
        </a:xfrm>
        <a:prstGeom prst="rightArrow">
          <a:avLst>
            <a:gd name="adj1" fmla="val 60000"/>
            <a:gd name="adj2" fmla="val 50000"/>
          </a:avLst>
        </a:prstGeom>
        <a:gradFill rotWithShape="0">
          <a:gsLst>
            <a:gs pos="0">
              <a:schemeClr val="accent4">
                <a:hueOff val="0"/>
                <a:satOff val="0"/>
                <a:lumOff val="0"/>
                <a:alphaOff val="0"/>
                <a:tint val="92000"/>
                <a:satMod val="170000"/>
              </a:schemeClr>
            </a:gs>
            <a:gs pos="15000">
              <a:schemeClr val="accent4">
                <a:hueOff val="0"/>
                <a:satOff val="0"/>
                <a:lumOff val="0"/>
                <a:alphaOff val="0"/>
                <a:tint val="92000"/>
                <a:shade val="99000"/>
                <a:satMod val="170000"/>
              </a:schemeClr>
            </a:gs>
            <a:gs pos="62000">
              <a:schemeClr val="accent4">
                <a:hueOff val="0"/>
                <a:satOff val="0"/>
                <a:lumOff val="0"/>
                <a:alphaOff val="0"/>
                <a:tint val="96000"/>
                <a:shade val="80000"/>
                <a:satMod val="170000"/>
              </a:schemeClr>
            </a:gs>
            <a:gs pos="97000">
              <a:schemeClr val="accent4">
                <a:hueOff val="0"/>
                <a:satOff val="0"/>
                <a:lumOff val="0"/>
                <a:alphaOff val="0"/>
                <a:tint val="98000"/>
                <a:shade val="63000"/>
                <a:satMod val="170000"/>
              </a:schemeClr>
            </a:gs>
            <a:gs pos="100000">
              <a:schemeClr val="accent4">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0"/>
              <a:satOff val="0"/>
              <a:lumOff val="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2325754" y="722743"/>
        <a:ext cx="312814" cy="313657"/>
      </dsp:txXfrm>
    </dsp:sp>
    <dsp:sp modelId="{69154A06-15B5-3247-A68C-DABE2EA08A45}">
      <dsp:nvSpPr>
        <dsp:cNvPr id="0" name=""/>
        <dsp:cNvSpPr/>
      </dsp:nvSpPr>
      <dsp:spPr>
        <a:xfrm>
          <a:off x="2958127" y="247199"/>
          <a:ext cx="2107910" cy="1264746"/>
        </a:xfrm>
        <a:prstGeom prst="roundRect">
          <a:avLst>
            <a:gd name="adj" fmla="val 10000"/>
          </a:avLst>
        </a:prstGeom>
        <a:gradFill rotWithShape="0">
          <a:gsLst>
            <a:gs pos="0">
              <a:schemeClr val="accent4">
                <a:hueOff val="-1605168"/>
                <a:satOff val="19845"/>
                <a:lumOff val="-6470"/>
                <a:alphaOff val="0"/>
                <a:tint val="92000"/>
                <a:satMod val="170000"/>
              </a:schemeClr>
            </a:gs>
            <a:gs pos="15000">
              <a:schemeClr val="accent4">
                <a:hueOff val="-1605168"/>
                <a:satOff val="19845"/>
                <a:lumOff val="-6470"/>
                <a:alphaOff val="0"/>
                <a:tint val="92000"/>
                <a:shade val="99000"/>
                <a:satMod val="170000"/>
              </a:schemeClr>
            </a:gs>
            <a:gs pos="62000">
              <a:schemeClr val="accent4">
                <a:hueOff val="-1605168"/>
                <a:satOff val="19845"/>
                <a:lumOff val="-6470"/>
                <a:alphaOff val="0"/>
                <a:tint val="96000"/>
                <a:shade val="80000"/>
                <a:satMod val="170000"/>
              </a:schemeClr>
            </a:gs>
            <a:gs pos="97000">
              <a:schemeClr val="accent4">
                <a:hueOff val="-1605168"/>
                <a:satOff val="19845"/>
                <a:lumOff val="-6470"/>
                <a:alphaOff val="0"/>
                <a:tint val="98000"/>
                <a:shade val="63000"/>
                <a:satMod val="170000"/>
              </a:schemeClr>
            </a:gs>
            <a:gs pos="100000">
              <a:schemeClr val="accent4">
                <a:hueOff val="-1605168"/>
                <a:satOff val="19845"/>
                <a:lumOff val="-647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1605168"/>
              <a:satOff val="19845"/>
              <a:lumOff val="-647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Hypothesis testing using MR-Base</a:t>
          </a:r>
          <a:endParaRPr lang="zh-CN" altLang="en-US" sz="2500" kern="1200" dirty="0"/>
        </a:p>
      </dsp:txBody>
      <dsp:txXfrm>
        <a:off x="2995170" y="284242"/>
        <a:ext cx="2033824" cy="1190660"/>
      </dsp:txXfrm>
    </dsp:sp>
    <dsp:sp modelId="{0AA6947F-0277-B541-A48F-9D4C3DB7D5BC}">
      <dsp:nvSpPr>
        <dsp:cNvPr id="0" name=""/>
        <dsp:cNvSpPr/>
      </dsp:nvSpPr>
      <dsp:spPr>
        <a:xfrm>
          <a:off x="5276829" y="618191"/>
          <a:ext cx="446877" cy="522761"/>
        </a:xfrm>
        <a:prstGeom prst="rightArrow">
          <a:avLst>
            <a:gd name="adj1" fmla="val 60000"/>
            <a:gd name="adj2" fmla="val 50000"/>
          </a:avLst>
        </a:prstGeom>
        <a:gradFill rotWithShape="0">
          <a:gsLst>
            <a:gs pos="0">
              <a:schemeClr val="accent4">
                <a:hueOff val="-3210336"/>
                <a:satOff val="39690"/>
                <a:lumOff val="-12939"/>
                <a:alphaOff val="0"/>
                <a:tint val="92000"/>
                <a:satMod val="170000"/>
              </a:schemeClr>
            </a:gs>
            <a:gs pos="15000">
              <a:schemeClr val="accent4">
                <a:hueOff val="-3210336"/>
                <a:satOff val="39690"/>
                <a:lumOff val="-12939"/>
                <a:alphaOff val="0"/>
                <a:tint val="92000"/>
                <a:shade val="99000"/>
                <a:satMod val="170000"/>
              </a:schemeClr>
            </a:gs>
            <a:gs pos="62000">
              <a:schemeClr val="accent4">
                <a:hueOff val="-3210336"/>
                <a:satOff val="39690"/>
                <a:lumOff val="-12939"/>
                <a:alphaOff val="0"/>
                <a:tint val="96000"/>
                <a:shade val="80000"/>
                <a:satMod val="170000"/>
              </a:schemeClr>
            </a:gs>
            <a:gs pos="97000">
              <a:schemeClr val="accent4">
                <a:hueOff val="-3210336"/>
                <a:satOff val="39690"/>
                <a:lumOff val="-12939"/>
                <a:alphaOff val="0"/>
                <a:tint val="98000"/>
                <a:shade val="63000"/>
                <a:satMod val="170000"/>
              </a:schemeClr>
            </a:gs>
            <a:gs pos="100000">
              <a:schemeClr val="accent4">
                <a:hueOff val="-3210336"/>
                <a:satOff val="39690"/>
                <a:lumOff val="-12939"/>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3210336"/>
              <a:satOff val="39690"/>
              <a:lumOff val="-12939"/>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5276829" y="722743"/>
        <a:ext cx="312814" cy="313657"/>
      </dsp:txXfrm>
    </dsp:sp>
    <dsp:sp modelId="{64B870B8-16F9-7646-A54A-FD5523A536F1}">
      <dsp:nvSpPr>
        <dsp:cNvPr id="0" name=""/>
        <dsp:cNvSpPr/>
      </dsp:nvSpPr>
      <dsp:spPr>
        <a:xfrm>
          <a:off x="5909202" y="247199"/>
          <a:ext cx="2107910" cy="1264746"/>
        </a:xfrm>
        <a:prstGeom prst="roundRect">
          <a:avLst>
            <a:gd name="adj" fmla="val 10000"/>
          </a:avLst>
        </a:prstGeom>
        <a:gradFill rotWithShape="0">
          <a:gsLst>
            <a:gs pos="0">
              <a:schemeClr val="accent4">
                <a:hueOff val="-3210336"/>
                <a:satOff val="39690"/>
                <a:lumOff val="-12939"/>
                <a:alphaOff val="0"/>
                <a:tint val="92000"/>
                <a:satMod val="170000"/>
              </a:schemeClr>
            </a:gs>
            <a:gs pos="15000">
              <a:schemeClr val="accent4">
                <a:hueOff val="-3210336"/>
                <a:satOff val="39690"/>
                <a:lumOff val="-12939"/>
                <a:alphaOff val="0"/>
                <a:tint val="92000"/>
                <a:shade val="99000"/>
                <a:satMod val="170000"/>
              </a:schemeClr>
            </a:gs>
            <a:gs pos="62000">
              <a:schemeClr val="accent4">
                <a:hueOff val="-3210336"/>
                <a:satOff val="39690"/>
                <a:lumOff val="-12939"/>
                <a:alphaOff val="0"/>
                <a:tint val="96000"/>
                <a:shade val="80000"/>
                <a:satMod val="170000"/>
              </a:schemeClr>
            </a:gs>
            <a:gs pos="97000">
              <a:schemeClr val="accent4">
                <a:hueOff val="-3210336"/>
                <a:satOff val="39690"/>
                <a:lumOff val="-12939"/>
                <a:alphaOff val="0"/>
                <a:tint val="98000"/>
                <a:shade val="63000"/>
                <a:satMod val="170000"/>
              </a:schemeClr>
            </a:gs>
            <a:gs pos="100000">
              <a:schemeClr val="accent4">
                <a:hueOff val="-3210336"/>
                <a:satOff val="39690"/>
                <a:lumOff val="-12939"/>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3210336"/>
              <a:satOff val="39690"/>
              <a:lumOff val="-12939"/>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Compare to Observational results</a:t>
          </a:r>
          <a:endParaRPr lang="zh-CN" altLang="en-US" sz="2500" kern="1200" dirty="0"/>
        </a:p>
      </dsp:txBody>
      <dsp:txXfrm>
        <a:off x="5946245" y="284242"/>
        <a:ext cx="2033824" cy="119066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36F56E-9323-419A-8075-2E63B91F7118}" type="datetimeFigureOut">
              <a:rPr lang="en-GB" smtClean="0"/>
              <a:t>15/05/2019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A720C9-2FEF-4BD2-90FA-8616AEACC82E}" type="slidenum">
              <a:rPr lang="en-GB" smtClean="0"/>
              <a:t>‹#›</a:t>
            </a:fld>
            <a:endParaRPr lang="en-GB"/>
          </a:p>
        </p:txBody>
      </p:sp>
    </p:spTree>
    <p:extLst>
      <p:ext uri="{BB962C8B-B14F-4D97-AF65-F5344CB8AC3E}">
        <p14:creationId xmlns:p14="http://schemas.microsoft.com/office/powerpoint/2010/main" val="117501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The following slides are on LD hub, but also LD score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Although just published a month ago, it is cited over 10 times – showing the potential of making things available as a preprint (e.g. in </a:t>
            </a:r>
            <a:r>
              <a:rPr lang="en-GB" sz="1200" dirty="0" err="1"/>
              <a:t>BioRxiv</a:t>
            </a:r>
            <a:r>
              <a:rPr lang="en-GB" sz="1200" dirty="0"/>
              <a:t>)</a:t>
            </a:r>
          </a:p>
        </p:txBody>
      </p:sp>
      <p:sp>
        <p:nvSpPr>
          <p:cNvPr id="4" name="Slide Number Placeholder 3"/>
          <p:cNvSpPr>
            <a:spLocks noGrp="1"/>
          </p:cNvSpPr>
          <p:nvPr>
            <p:ph type="sldNum" sz="quarter" idx="10"/>
          </p:nvPr>
        </p:nvSpPr>
        <p:spPr/>
        <p:txBody>
          <a:bodyPr/>
          <a:lstStyle/>
          <a:p>
            <a:fld id="{81A720C9-2FEF-4BD2-90FA-8616AEACC82E}" type="slidenum">
              <a:rPr lang="en-GB" smtClean="0"/>
              <a:t>1</a:t>
            </a:fld>
            <a:endParaRPr lang="en-GB"/>
          </a:p>
        </p:txBody>
      </p:sp>
    </p:spTree>
    <p:extLst>
      <p:ext uri="{BB962C8B-B14F-4D97-AF65-F5344CB8AC3E}">
        <p14:creationId xmlns:p14="http://schemas.microsoft.com/office/powerpoint/2010/main" val="1442609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LD Hub (v1.1), we selected high quality GWAS summary results of 177 unique traits, which included</a:t>
            </a:r>
            <a:r>
              <a:rPr kumimoji="1" lang="en-US" altLang="zh-CN" baseline="0" dirty="0"/>
              <a:t> 23 diseases, 47 risk factors and 107 metabolites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219 traits now (1.3.1)</a:t>
            </a:r>
            <a:endParaRPr kumimoji="1" lang="zh-CN" altLang="en-US" dirty="0"/>
          </a:p>
        </p:txBody>
      </p:sp>
      <p:sp>
        <p:nvSpPr>
          <p:cNvPr id="4" name="Slide Number Placeholder 3"/>
          <p:cNvSpPr>
            <a:spLocks noGrp="1"/>
          </p:cNvSpPr>
          <p:nvPr>
            <p:ph type="sldNum" sz="quarter" idx="10"/>
          </p:nvPr>
        </p:nvSpPr>
        <p:spPr/>
        <p:txBody>
          <a:bodyPr/>
          <a:lstStyle/>
          <a:p>
            <a:fld id="{81A720C9-2FEF-4BD2-90FA-8616AEACC82E}" type="slidenum">
              <a:rPr lang="en-GB" smtClean="0"/>
              <a:t>11</a:t>
            </a:fld>
            <a:endParaRPr lang="en-GB"/>
          </a:p>
        </p:txBody>
      </p:sp>
    </p:spTree>
    <p:extLst>
      <p:ext uri="{BB962C8B-B14F-4D97-AF65-F5344CB8AC3E}">
        <p14:creationId xmlns:p14="http://schemas.microsoft.com/office/powerpoint/2010/main" val="138671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13</a:t>
            </a:fld>
            <a:endParaRPr lang="en-GB"/>
          </a:p>
        </p:txBody>
      </p:sp>
    </p:spTree>
    <p:extLst>
      <p:ext uri="{BB962C8B-B14F-4D97-AF65-F5344CB8AC3E}">
        <p14:creationId xmlns:p14="http://schemas.microsoft.com/office/powerpoint/2010/main" val="100662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a:t>GWAShare</a:t>
            </a:r>
            <a:r>
              <a:rPr lang="en-US" altLang="en-US" dirty="0"/>
              <a:t> center for GWAS summary resources sharing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LD hub also makes you aware</a:t>
            </a:r>
            <a:r>
              <a:rPr lang="en-US" altLang="en-US" baseline="0" dirty="0"/>
              <a:t> of what’s publicly out there</a:t>
            </a:r>
            <a:endParaRPr lang="en-US" altLang="en-US" dirty="0"/>
          </a:p>
        </p:txBody>
      </p:sp>
      <p:sp>
        <p:nvSpPr>
          <p:cNvPr id="4" name="Slide Number Placeholder 3"/>
          <p:cNvSpPr>
            <a:spLocks noGrp="1"/>
          </p:cNvSpPr>
          <p:nvPr>
            <p:ph type="sldNum" sz="quarter" idx="10"/>
          </p:nvPr>
        </p:nvSpPr>
        <p:spPr/>
        <p:txBody>
          <a:bodyPr/>
          <a:lstStyle/>
          <a:p>
            <a:fld id="{81A720C9-2FEF-4BD2-90FA-8616AEACC82E}" type="slidenum">
              <a:rPr lang="en-GB" smtClean="0"/>
              <a:t>14</a:t>
            </a:fld>
            <a:endParaRPr lang="en-GB"/>
          </a:p>
        </p:txBody>
      </p:sp>
    </p:spTree>
    <p:extLst>
      <p:ext uri="{BB962C8B-B14F-4D97-AF65-F5344CB8AC3E}">
        <p14:creationId xmlns:p14="http://schemas.microsoft.com/office/powerpoint/2010/main" val="407298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 on studies: Download link, PMID, trait, Lambda, LD score regression intercept, ethnicities, sample size, n of SNPs</a:t>
            </a:r>
          </a:p>
        </p:txBody>
      </p:sp>
      <p:sp>
        <p:nvSpPr>
          <p:cNvPr id="4" name="Slide Number Placeholder 3"/>
          <p:cNvSpPr>
            <a:spLocks noGrp="1"/>
          </p:cNvSpPr>
          <p:nvPr>
            <p:ph type="sldNum" sz="quarter" idx="10"/>
          </p:nvPr>
        </p:nvSpPr>
        <p:spPr/>
        <p:txBody>
          <a:bodyPr/>
          <a:lstStyle/>
          <a:p>
            <a:fld id="{81A720C9-2FEF-4BD2-90FA-8616AEACC82E}" type="slidenum">
              <a:rPr lang="en-GB" smtClean="0"/>
              <a:t>15</a:t>
            </a:fld>
            <a:endParaRPr lang="en-GB"/>
          </a:p>
        </p:txBody>
      </p:sp>
    </p:spTree>
    <p:extLst>
      <p:ext uri="{BB962C8B-B14F-4D97-AF65-F5344CB8AC3E}">
        <p14:creationId xmlns:p14="http://schemas.microsoft.com/office/powerpoint/2010/main" val="87233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 on trait comparisons: Genetic correlation (</a:t>
            </a:r>
            <a:r>
              <a:rPr lang="en-GB" dirty="0" err="1"/>
              <a:t>rG</a:t>
            </a:r>
            <a:r>
              <a:rPr lang="en-GB" dirty="0"/>
              <a:t>), P value, SNP heritability, Phenotypic correlation (</a:t>
            </a:r>
            <a:r>
              <a:rPr lang="en-GB" dirty="0" err="1"/>
              <a:t>gcov_int</a:t>
            </a:r>
            <a:r>
              <a:rPr lang="en-GB" dirty="0"/>
              <a:t>)</a:t>
            </a:r>
          </a:p>
        </p:txBody>
      </p:sp>
      <p:sp>
        <p:nvSpPr>
          <p:cNvPr id="4" name="Slide Number Placeholder 3"/>
          <p:cNvSpPr>
            <a:spLocks noGrp="1"/>
          </p:cNvSpPr>
          <p:nvPr>
            <p:ph type="sldNum" sz="quarter" idx="10"/>
          </p:nvPr>
        </p:nvSpPr>
        <p:spPr/>
        <p:txBody>
          <a:bodyPr/>
          <a:lstStyle/>
          <a:p>
            <a:fld id="{81A720C9-2FEF-4BD2-90FA-8616AEACC82E}" type="slidenum">
              <a:rPr lang="en-GB" smtClean="0"/>
              <a:t>16</a:t>
            </a:fld>
            <a:endParaRPr lang="en-GB"/>
          </a:p>
        </p:txBody>
      </p:sp>
    </p:spTree>
    <p:extLst>
      <p:ext uri="{BB962C8B-B14F-4D97-AF65-F5344CB8AC3E}">
        <p14:creationId xmlns:p14="http://schemas.microsoft.com/office/powerpoint/2010/main" val="1021496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test center allow users to upload their GWAS results, select GWAS of interests in LD Hub database, click go and collect the results, which greatly increase the speed of LD score regression analysis.</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17</a:t>
            </a:fld>
            <a:endParaRPr lang="en-GB"/>
          </a:p>
        </p:txBody>
      </p:sp>
    </p:spTree>
    <p:extLst>
      <p:ext uri="{BB962C8B-B14F-4D97-AF65-F5344CB8AC3E}">
        <p14:creationId xmlns:p14="http://schemas.microsoft.com/office/powerpoint/2010/main" val="2038554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18</a:t>
            </a:fld>
            <a:endParaRPr lang="en-GB"/>
          </a:p>
        </p:txBody>
      </p:sp>
    </p:spTree>
    <p:extLst>
      <p:ext uri="{BB962C8B-B14F-4D97-AF65-F5344CB8AC3E}">
        <p14:creationId xmlns:p14="http://schemas.microsoft.com/office/powerpoint/2010/main" val="56722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Mean X2 below 1.02: GWAS trait is not polygenic</a:t>
            </a:r>
            <a:r>
              <a:rPr lang="en-GB" baseline="0" dirty="0"/>
              <a:t> enough</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19</a:t>
            </a:fld>
            <a:endParaRPr lang="en-GB"/>
          </a:p>
        </p:txBody>
      </p:sp>
    </p:spTree>
    <p:extLst>
      <p:ext uri="{BB962C8B-B14F-4D97-AF65-F5344CB8AC3E}">
        <p14:creationId xmlns:p14="http://schemas.microsoft.com/office/powerpoint/2010/main" val="26268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Differences: More SNP coverage</a:t>
            </a:r>
            <a:r>
              <a:rPr lang="en-GB" baseline="0" dirty="0"/>
              <a:t> also, where applicable</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21</a:t>
            </a:fld>
            <a:endParaRPr lang="en-GB"/>
          </a:p>
        </p:txBody>
      </p:sp>
    </p:spTree>
    <p:extLst>
      <p:ext uri="{BB962C8B-B14F-4D97-AF65-F5344CB8AC3E}">
        <p14:creationId xmlns:p14="http://schemas.microsoft.com/office/powerpoint/2010/main" val="351071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Volcano plot shows nice clusters e.g. weight</a:t>
            </a:r>
            <a:r>
              <a:rPr lang="en-GB" baseline="0" dirty="0"/>
              <a:t>-related traits, lipid-related traits, branch-chained amino acids (e.g. Isoleucine, Valine)</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24</a:t>
            </a:fld>
            <a:endParaRPr lang="en-GB"/>
          </a:p>
        </p:txBody>
      </p:sp>
    </p:spTree>
    <p:extLst>
      <p:ext uri="{BB962C8B-B14F-4D97-AF65-F5344CB8AC3E}">
        <p14:creationId xmlns:p14="http://schemas.microsoft.com/office/powerpoint/2010/main" val="405947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journal club for ‘HAPRAP’ paper (Zheng et al, Feb 2017) – 21/09/16</a:t>
            </a:r>
          </a:p>
        </p:txBody>
      </p:sp>
      <p:sp>
        <p:nvSpPr>
          <p:cNvPr id="4" name="Slide Number Placeholder 3"/>
          <p:cNvSpPr>
            <a:spLocks noGrp="1"/>
          </p:cNvSpPr>
          <p:nvPr>
            <p:ph type="sldNum" sz="quarter" idx="10"/>
          </p:nvPr>
        </p:nvSpPr>
        <p:spPr/>
        <p:txBody>
          <a:bodyPr/>
          <a:lstStyle/>
          <a:p>
            <a:fld id="{81A720C9-2FEF-4BD2-90FA-8616AEACC82E}" type="slidenum">
              <a:rPr lang="en-GB" smtClean="0"/>
              <a:t>2</a:t>
            </a:fld>
            <a:endParaRPr lang="en-GB"/>
          </a:p>
        </p:txBody>
      </p:sp>
    </p:spTree>
    <p:extLst>
      <p:ext uri="{BB962C8B-B14F-4D97-AF65-F5344CB8AC3E}">
        <p14:creationId xmlns:p14="http://schemas.microsoft.com/office/powerpoint/2010/main" val="4117366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Volcano</a:t>
            </a:r>
            <a:r>
              <a:rPr lang="en-US" baseline="0" dirty="0"/>
              <a:t> plot of genetic correlation between metabolites and CHD</a:t>
            </a:r>
          </a:p>
          <a:p>
            <a:r>
              <a:rPr lang="en-US" dirty="0"/>
              <a:t>Interesting: 1- APOB not clustering with other HDL subtypes</a:t>
            </a:r>
          </a:p>
          <a:p>
            <a:pPr marL="0" indent="0">
              <a:buNone/>
            </a:pPr>
            <a:r>
              <a:rPr lang="en-US" baseline="0" dirty="0"/>
              <a:t>2- All VLDL, IDL and LDL subclasses were positively correlated with CHD. </a:t>
            </a:r>
          </a:p>
          <a:p>
            <a:pPr marL="0" indent="0">
              <a:buNone/>
            </a:pPr>
            <a:r>
              <a:rPr lang="en-US" baseline="0" dirty="0"/>
              <a:t>3- Most of the HDL subclass were negatively correlated with CHD except small HDL (S.HDL.TG) were positively correlated with CHD </a:t>
            </a:r>
          </a:p>
          <a:p>
            <a:r>
              <a:rPr lang="en-US" baseline="0" dirty="0"/>
              <a:t>4- Another potential finding is monounsaturated fatty acid (MUFA) is positively correlated with CHD</a:t>
            </a:r>
          </a:p>
          <a:p>
            <a:r>
              <a:rPr lang="en-US" baseline="0" dirty="0"/>
              <a:t>5- Some amino acids, e.g. Valine, are positively correlated with CHD</a:t>
            </a:r>
            <a:endParaRPr lang="en-US" dirty="0"/>
          </a:p>
        </p:txBody>
      </p:sp>
      <p:sp>
        <p:nvSpPr>
          <p:cNvPr id="4" name="Slide Number Placeholder 3"/>
          <p:cNvSpPr>
            <a:spLocks noGrp="1"/>
          </p:cNvSpPr>
          <p:nvPr>
            <p:ph type="sldNum" sz="quarter" idx="10"/>
          </p:nvPr>
        </p:nvSpPr>
        <p:spPr/>
        <p:txBody>
          <a:bodyPr/>
          <a:lstStyle/>
          <a:p>
            <a:fld id="{81A720C9-2FEF-4BD2-90FA-8616AEACC82E}" type="slidenum">
              <a:rPr lang="en-GB" smtClean="0"/>
              <a:t>25</a:t>
            </a:fld>
            <a:endParaRPr lang="en-GB"/>
          </a:p>
        </p:txBody>
      </p:sp>
    </p:spTree>
    <p:extLst>
      <p:ext uri="{BB962C8B-B14F-4D97-AF65-F5344CB8AC3E}">
        <p14:creationId xmlns:p14="http://schemas.microsoft.com/office/powerpoint/2010/main" val="403257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proof of principle, we test the genetic correlation of LDL/HDL and CHD using LD Hub. HDL show negative correlation while LDL show positive correlation to CHD. We further test the causality of these correlations. As expected, the correlation between HDL and CHD is not causal, and increase LDL level will casually increase the CHD risk. </a:t>
            </a:r>
          </a:p>
          <a:p>
            <a:r>
              <a:rPr lang="en-GB" dirty="0"/>
              <a:t>This reduces unnecessary</a:t>
            </a:r>
            <a:r>
              <a:rPr lang="en-GB" baseline="0" dirty="0"/>
              <a:t> multiple testing in MR Base</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26</a:t>
            </a:fld>
            <a:endParaRPr lang="en-GB"/>
          </a:p>
        </p:txBody>
      </p:sp>
    </p:spTree>
    <p:extLst>
      <p:ext uri="{BB962C8B-B14F-4D97-AF65-F5344CB8AC3E}">
        <p14:creationId xmlns:p14="http://schemas.microsoft.com/office/powerpoint/2010/main" val="195175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cs typeface="宋体" charset="-122"/>
              </a:rPr>
              <a:t>All three agree in direction</a:t>
            </a:r>
          </a:p>
          <a:p>
            <a:r>
              <a:rPr kumimoji="1" lang="en-US" altLang="zh-CN" dirty="0">
                <a:cs typeface="宋体" charset="-122"/>
              </a:rPr>
              <a:t>Digging more for the causal correlation using MR-Base, interesting findings including</a:t>
            </a:r>
          </a:p>
          <a:p>
            <a:r>
              <a:rPr kumimoji="1" lang="en-US" altLang="zh-CN" dirty="0">
                <a:cs typeface="宋体" charset="-122"/>
              </a:rPr>
              <a:t>1. APOB and </a:t>
            </a:r>
            <a:r>
              <a:rPr lang="en-GB" altLang="zh-CN" dirty="0">
                <a:cs typeface="宋体" charset="-122"/>
              </a:rPr>
              <a:t>MUFA is positively and potentially causally correlated with CHD</a:t>
            </a:r>
            <a:endParaRPr kumimoji="1" lang="en-US" altLang="zh-CN" dirty="0">
              <a:cs typeface="宋体" charset="-122"/>
            </a:endParaRPr>
          </a:p>
          <a:p>
            <a:r>
              <a:rPr kumimoji="1" lang="en-US" altLang="zh-CN" dirty="0">
                <a:cs typeface="宋体" charset="-122"/>
              </a:rPr>
              <a:t>2. HDLs were not correlated with CHD as expected, but </a:t>
            </a:r>
            <a:r>
              <a:rPr lang="en-GB" altLang="zh-CN" dirty="0">
                <a:cs typeface="宋体" charset="-122"/>
              </a:rPr>
              <a:t>triglycerides in small HDL is positively correlated with CHD</a:t>
            </a:r>
          </a:p>
        </p:txBody>
      </p:sp>
      <p:sp>
        <p:nvSpPr>
          <p:cNvPr id="4" name="Slide Number Placeholder 3"/>
          <p:cNvSpPr>
            <a:spLocks noGrp="1"/>
          </p:cNvSpPr>
          <p:nvPr>
            <p:ph type="sldNum" sz="quarter" idx="10"/>
          </p:nvPr>
        </p:nvSpPr>
        <p:spPr/>
        <p:txBody>
          <a:bodyPr/>
          <a:lstStyle/>
          <a:p>
            <a:fld id="{81A720C9-2FEF-4BD2-90FA-8616AEACC82E}" type="slidenum">
              <a:rPr lang="en-GB" smtClean="0"/>
              <a:t>27</a:t>
            </a:fld>
            <a:endParaRPr lang="en-GB"/>
          </a:p>
        </p:txBody>
      </p:sp>
    </p:spTree>
    <p:extLst>
      <p:ext uri="{BB962C8B-B14F-4D97-AF65-F5344CB8AC3E}">
        <p14:creationId xmlns:p14="http://schemas.microsoft.com/office/powerpoint/2010/main" val="1819423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Stratify</a:t>
            </a:r>
            <a:r>
              <a:rPr lang="en-GB" baseline="0" dirty="0"/>
              <a:t> – rather than compare the whole genome</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28</a:t>
            </a:fld>
            <a:endParaRPr lang="en-GB"/>
          </a:p>
        </p:txBody>
      </p:sp>
    </p:spTree>
    <p:extLst>
      <p:ext uri="{BB962C8B-B14F-4D97-AF65-F5344CB8AC3E}">
        <p14:creationId xmlns:p14="http://schemas.microsoft.com/office/powerpoint/2010/main" val="3501706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30</a:t>
            </a:fld>
            <a:endParaRPr lang="en-GB"/>
          </a:p>
        </p:txBody>
      </p:sp>
    </p:spTree>
    <p:extLst>
      <p:ext uri="{BB962C8B-B14F-4D97-AF65-F5344CB8AC3E}">
        <p14:creationId xmlns:p14="http://schemas.microsoft.com/office/powerpoint/2010/main" val="29571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Polygenicity</a:t>
            </a:r>
            <a:r>
              <a:rPr lang="en-GB" dirty="0"/>
              <a:t>:</a:t>
            </a:r>
            <a:r>
              <a:rPr lang="en-GB" baseline="0" dirty="0"/>
              <a:t> </a:t>
            </a:r>
            <a:r>
              <a:rPr lang="en-GB" dirty="0"/>
              <a:t>many small genetic effects</a:t>
            </a:r>
          </a:p>
          <a:p>
            <a:r>
              <a:rPr lang="en-GB" dirty="0"/>
              <a:t>Confounding biases:</a:t>
            </a:r>
            <a:r>
              <a:rPr lang="en-GB" baseline="0" dirty="0"/>
              <a:t> </a:t>
            </a:r>
            <a:r>
              <a:rPr lang="en-GB" dirty="0"/>
              <a:t>e.g. cryptic relatedness and population stratification</a:t>
            </a:r>
          </a:p>
          <a:p>
            <a:r>
              <a:rPr lang="en-GB" dirty="0"/>
              <a:t>SNP heritability:</a:t>
            </a:r>
            <a:r>
              <a:rPr lang="en-GB" baseline="0" dirty="0"/>
              <a:t> </a:t>
            </a:r>
            <a:r>
              <a:rPr lang="en-GB" dirty="0"/>
              <a:t>total “narrow-sense” (additive) contribution of SNPs to a trait's heritability</a:t>
            </a:r>
          </a:p>
        </p:txBody>
      </p:sp>
      <p:sp>
        <p:nvSpPr>
          <p:cNvPr id="4" name="Slide Number Placeholder 3"/>
          <p:cNvSpPr>
            <a:spLocks noGrp="1"/>
          </p:cNvSpPr>
          <p:nvPr>
            <p:ph type="sldNum" sz="quarter" idx="10"/>
          </p:nvPr>
        </p:nvSpPr>
        <p:spPr/>
        <p:txBody>
          <a:bodyPr/>
          <a:lstStyle/>
          <a:p>
            <a:fld id="{81A720C9-2FEF-4BD2-90FA-8616AEACC82E}" type="slidenum">
              <a:rPr lang="en-GB" smtClean="0"/>
              <a:t>4</a:t>
            </a:fld>
            <a:endParaRPr lang="en-GB"/>
          </a:p>
        </p:txBody>
      </p:sp>
    </p:spTree>
    <p:extLst>
      <p:ext uri="{BB962C8B-B14F-4D97-AF65-F5344CB8AC3E}">
        <p14:creationId xmlns:p14="http://schemas.microsoft.com/office/powerpoint/2010/main" val="164667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LD score of a SNP= sum of r2 of all SNPs within 1cM (~1Mb) –</a:t>
            </a:r>
            <a:r>
              <a:rPr lang="en-GB" baseline="0" dirty="0"/>
              <a:t> currently computed using only </a:t>
            </a:r>
            <a:r>
              <a:rPr lang="en-GB" baseline="0" dirty="0" err="1"/>
              <a:t>HapMap</a:t>
            </a:r>
            <a:r>
              <a:rPr lang="en-GB" baseline="0" dirty="0"/>
              <a:t> 3 SNPs</a:t>
            </a:r>
            <a:endParaRPr lang="en-GB" dirty="0"/>
          </a:p>
          <a:p>
            <a:r>
              <a:rPr lang="en-GB" dirty="0" err="1"/>
              <a:t>cM</a:t>
            </a:r>
            <a:r>
              <a:rPr lang="en-GB" dirty="0"/>
              <a:t>: distance between SNPs for which the expected probability of a crossover event happening in a single generation is 1%</a:t>
            </a:r>
          </a:p>
        </p:txBody>
      </p:sp>
      <p:sp>
        <p:nvSpPr>
          <p:cNvPr id="4" name="Slide Number Placeholder 3"/>
          <p:cNvSpPr>
            <a:spLocks noGrp="1"/>
          </p:cNvSpPr>
          <p:nvPr>
            <p:ph type="sldNum" sz="quarter" idx="10"/>
          </p:nvPr>
        </p:nvSpPr>
        <p:spPr/>
        <p:txBody>
          <a:bodyPr/>
          <a:lstStyle/>
          <a:p>
            <a:fld id="{81A720C9-2FEF-4BD2-90FA-8616AEACC82E}" type="slidenum">
              <a:rPr lang="en-GB" smtClean="0"/>
              <a:t>5</a:t>
            </a:fld>
            <a:endParaRPr lang="en-GB"/>
          </a:p>
        </p:txBody>
      </p:sp>
    </p:spTree>
    <p:extLst>
      <p:ext uri="{BB962C8B-B14F-4D97-AF65-F5344CB8AC3E}">
        <p14:creationId xmlns:p14="http://schemas.microsoft.com/office/powerpoint/2010/main" val="34697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variants</a:t>
            </a:r>
            <a:r>
              <a:rPr lang="en-GB" baseline="0" dirty="0"/>
              <a:t> that tag more of the genome, will have higher LD scores.</a:t>
            </a:r>
          </a:p>
          <a:p>
            <a:r>
              <a:rPr lang="en-GB" baseline="0" dirty="0"/>
              <a:t>Beta/se=z score</a:t>
            </a: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6</a:t>
            </a:fld>
            <a:endParaRPr lang="en-GB"/>
          </a:p>
        </p:txBody>
      </p:sp>
    </p:spTree>
    <p:extLst>
      <p:ext uri="{BB962C8B-B14F-4D97-AF65-F5344CB8AC3E}">
        <p14:creationId xmlns:p14="http://schemas.microsoft.com/office/powerpoint/2010/main" val="18502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CN" sz="1200" dirty="0">
                <a:cs typeface="+mn-cs"/>
              </a:rPr>
              <a:t>Top two are different trait e.g. bipolar disorder and schizophrenia</a:t>
            </a:r>
            <a:r>
              <a:rPr kumimoji="0" lang="en-US" altLang="zh-CN" sz="1200" baseline="0" dirty="0">
                <a:cs typeface="+mn-cs"/>
              </a:rPr>
              <a:t> test statistics</a:t>
            </a:r>
            <a:endParaRPr kumimoji="0" lang="en-US" altLang="zh-CN" sz="1200" dirty="0">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CN" sz="1200" dirty="0">
                <a:cs typeface="+mn-cs"/>
              </a:rPr>
              <a:t>X2 is Z score squared: Z1st</a:t>
            </a:r>
            <a:r>
              <a:rPr kumimoji="0" lang="en-US" altLang="zh-CN" sz="1200" baseline="0" dirty="0">
                <a:cs typeface="+mn-cs"/>
              </a:rPr>
              <a:t> x Z2nd, then regress on LD score</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altLang="zh-CN" sz="1200" baseline="0" dirty="0">
                <a:cs typeface="+mn-cs"/>
              </a:rPr>
              <a:t>Sample overlap did not bias the results – phenotypic correlation taking into account sample overlap</a:t>
            </a:r>
            <a:endParaRPr kumimoji="0" lang="en-US" altLang="zh-CN" sz="1200" dirty="0">
              <a:cs typeface="+mn-cs"/>
            </a:endParaRPr>
          </a:p>
        </p:txBody>
      </p:sp>
      <p:sp>
        <p:nvSpPr>
          <p:cNvPr id="4" name="Slide Number Placeholder 3"/>
          <p:cNvSpPr>
            <a:spLocks noGrp="1"/>
          </p:cNvSpPr>
          <p:nvPr>
            <p:ph type="sldNum" sz="quarter" idx="10"/>
          </p:nvPr>
        </p:nvSpPr>
        <p:spPr/>
        <p:txBody>
          <a:bodyPr/>
          <a:lstStyle/>
          <a:p>
            <a:fld id="{81A720C9-2FEF-4BD2-90FA-8616AEACC82E}" type="slidenum">
              <a:rPr lang="en-GB" smtClean="0"/>
              <a:t>7</a:t>
            </a:fld>
            <a:endParaRPr lang="en-GB"/>
          </a:p>
        </p:txBody>
      </p:sp>
    </p:spTree>
    <p:extLst>
      <p:ext uri="{BB962C8B-B14F-4D97-AF65-F5344CB8AC3E}">
        <p14:creationId xmlns:p14="http://schemas.microsoft.com/office/powerpoint/2010/main" val="238080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 of variance can be explained by considering all SNPs simultaneously;</a:t>
            </a:r>
            <a:r>
              <a:rPr lang="en-GB" baseline="0" dirty="0"/>
              <a:t> </a:t>
            </a:r>
            <a:r>
              <a:rPr lang="en-GB" dirty="0"/>
              <a:t>most of the heritability is not missing but has not previously been detected because the individual effects are too small to pass stringent significance tests.</a:t>
            </a:r>
          </a:p>
        </p:txBody>
      </p:sp>
      <p:sp>
        <p:nvSpPr>
          <p:cNvPr id="4" name="Slide Number Placeholder 3"/>
          <p:cNvSpPr>
            <a:spLocks noGrp="1"/>
          </p:cNvSpPr>
          <p:nvPr>
            <p:ph type="sldNum" sz="quarter" idx="10"/>
          </p:nvPr>
        </p:nvSpPr>
        <p:spPr/>
        <p:txBody>
          <a:bodyPr/>
          <a:lstStyle/>
          <a:p>
            <a:fld id="{81A720C9-2FEF-4BD2-90FA-8616AEACC82E}" type="slidenum">
              <a:rPr lang="en-GB" smtClean="0"/>
              <a:t>8</a:t>
            </a:fld>
            <a:endParaRPr lang="en-GB"/>
          </a:p>
        </p:txBody>
      </p:sp>
    </p:spTree>
    <p:extLst>
      <p:ext uri="{BB962C8B-B14F-4D97-AF65-F5344CB8AC3E}">
        <p14:creationId xmlns:p14="http://schemas.microsoft.com/office/powerpoint/2010/main" val="2154390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1A720C9-2FEF-4BD2-90FA-8616AEACC82E}" type="slidenum">
              <a:rPr lang="en-GB" smtClean="0"/>
              <a:t>9</a:t>
            </a:fld>
            <a:endParaRPr lang="en-GB"/>
          </a:p>
        </p:txBody>
      </p:sp>
    </p:spTree>
    <p:extLst>
      <p:ext uri="{BB962C8B-B14F-4D97-AF65-F5344CB8AC3E}">
        <p14:creationId xmlns:p14="http://schemas.microsoft.com/office/powerpoint/2010/main" val="150140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LD Hub, we have four major components: a database of 177 publicly available GWAS traits, a test center of</a:t>
            </a:r>
            <a:r>
              <a:rPr kumimoji="1" lang="en-US" altLang="zh-CN" baseline="0" dirty="0"/>
              <a:t> automate LDSC analysis pipeline, a lookup center for existing LDSC results lookup and a </a:t>
            </a:r>
            <a:r>
              <a:rPr kumimoji="1" lang="en-US" altLang="zh-CN" baseline="0" dirty="0" err="1"/>
              <a:t>GWAShare</a:t>
            </a:r>
            <a:r>
              <a:rPr kumimoji="1" lang="en-US" altLang="zh-CN" baseline="0" dirty="0"/>
              <a:t> center for sharing summary data with the community</a:t>
            </a:r>
            <a:endParaRPr kumimoji="1" lang="zh-CN" altLang="en-US" dirty="0"/>
          </a:p>
        </p:txBody>
      </p:sp>
      <p:sp>
        <p:nvSpPr>
          <p:cNvPr id="4" name="幻灯片编号占位符 3"/>
          <p:cNvSpPr>
            <a:spLocks noGrp="1"/>
          </p:cNvSpPr>
          <p:nvPr>
            <p:ph type="sldNum" sz="quarter" idx="10"/>
          </p:nvPr>
        </p:nvSpPr>
        <p:spPr/>
        <p:txBody>
          <a:bodyPr/>
          <a:lstStyle/>
          <a:p>
            <a:fld id="{ACC28408-836D-DF40-BED7-D8841D9B2992}" type="slidenum">
              <a:rPr kumimoji="1" lang="zh-CN" altLang="en-US" smtClean="0"/>
              <a:t>10</a:t>
            </a:fld>
            <a:endParaRPr kumimoji="1" lang="zh-CN" altLang="en-US"/>
          </a:p>
        </p:txBody>
      </p:sp>
    </p:spTree>
    <p:extLst>
      <p:ext uri="{BB962C8B-B14F-4D97-AF65-F5344CB8AC3E}">
        <p14:creationId xmlns:p14="http://schemas.microsoft.com/office/powerpoint/2010/main" val="398197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1F7534C-75FD-4D70-B586-88DDCDF29785}" type="datetime1">
              <a:rPr lang="en-GB" smtClean="0"/>
              <a:t>15/05/2019</a:t>
            </a:fld>
            <a:endParaRPr lang="en-GB"/>
          </a:p>
        </p:txBody>
      </p:sp>
      <p:sp>
        <p:nvSpPr>
          <p:cNvPr id="20" name="Footer Placeholder 19"/>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6F5E-C15D-4D77-835E-44B16F21F441}" type="slidenum">
              <a:rPr lang="en-GB" smtClean="0"/>
              <a:t>‹#›</a:t>
            </a:fld>
            <a:endParaRPr lang="en-GB"/>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27B05C9-0C9A-4FF5-8E4A-7583A8B8440D}" type="datetime1">
              <a:rPr lang="en-GB" smtClean="0"/>
              <a:t>15/05/2019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DD6AE8-2029-4870-A3D9-D3A1106D4C7D}" type="datetime1">
              <a:rPr lang="en-GB" smtClean="0"/>
              <a:t>15/05/2019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EFE6EE-5F5A-4203-8C29-750DFB2DCF53}" type="datetime1">
              <a:rPr lang="en-GB" smtClean="0"/>
              <a:t>15/05/2019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05B309B-8275-45B8-8A33-F668F37C57C0}" type="datetime1">
              <a:rPr lang="en-GB" smtClean="0"/>
              <a:t>15/05/2019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6F5E-C15D-4D77-835E-44B16F21F441}" type="slidenum">
              <a:rPr lang="en-GB" smtClean="0"/>
              <a:t>‹#›</a:t>
            </a:fld>
            <a:endParaRPr lang="en-GB"/>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ED60010-77D1-4534-983D-70F82894E69B}" type="datetime1">
              <a:rPr lang="en-GB" smtClean="0"/>
              <a:t>15/05/2019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0A0DD1A-878C-4E87-B6D8-C431FA6FA106}" type="datetime1">
              <a:rPr lang="en-GB" smtClean="0"/>
              <a:t>15/05/2019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D42FE92-C3AE-49FC-89C5-68AF29F003D4}" type="datetime1">
              <a:rPr lang="en-GB" smtClean="0"/>
              <a:t>15/05/2019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2BDEEF4B-D3AC-41C1-B890-A2A22550DF05}" type="datetime1">
              <a:rPr lang="en-GB" smtClean="0"/>
              <a:t>15/05/2019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6F5E-C15D-4D77-835E-44B16F21F441}" type="slidenum">
              <a:rPr lang="en-GB" smtClean="0"/>
              <a:t>‹#›</a:t>
            </a:fld>
            <a:endParaRPr lang="en-GB"/>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9AFE2F9-E9AE-4E71-A500-24493B5BCABD}" type="datetime1">
              <a:rPr lang="en-GB" smtClean="0"/>
              <a:t>15/05/2019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186F5E-C15D-4D77-835E-44B16F21F441}"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73273921-C95D-4710-835F-E939006E85D4}" type="datetime1">
              <a:rPr lang="en-GB" smtClean="0"/>
              <a:t>15/05/2019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186F5E-C15D-4D77-835E-44B16F21F441}" type="slidenum">
              <a:rPr lang="en-GB" smtClean="0"/>
              <a:t>‹#›</a:t>
            </a:fld>
            <a:endParaRPr lang="en-GB"/>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1CD0E5B-8A5D-41B2-B157-A7ABDB497546}" type="datetime1">
              <a:rPr lang="en-GB" smtClean="0"/>
              <a:t>15/05/2019</a:t>
            </a:fld>
            <a:endParaRPr lang="en-GB"/>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GB"/>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1186F5E-C15D-4D77-835E-44B16F21F441}" type="slidenum">
              <a:rPr lang="en-GB" smtClean="0"/>
              <a:t>‹#›</a:t>
            </a:fld>
            <a:endParaRPr lang="en-GB"/>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632" y="553604"/>
            <a:ext cx="7406640" cy="1472184"/>
          </a:xfrm>
        </p:spPr>
        <p:txBody>
          <a:bodyPr>
            <a:noAutofit/>
          </a:bodyPr>
          <a:lstStyle/>
          <a:p>
            <a:r>
              <a:rPr lang="en-GB" sz="3500" dirty="0"/>
              <a:t>LD Hub: </a:t>
            </a:r>
            <a:r>
              <a:rPr lang="en-GB" sz="2500" dirty="0"/>
              <a:t>a centralized database and web</a:t>
            </a:r>
            <a:br>
              <a:rPr lang="en-GB" sz="2500" dirty="0"/>
            </a:br>
            <a:r>
              <a:rPr lang="en-GB" sz="2500" dirty="0"/>
              <a:t>interface to perform LD score regression that maximizes the potential of summary level GWAS data for SNP heritability and genetic correlation analysis</a:t>
            </a:r>
          </a:p>
        </p:txBody>
      </p:sp>
      <p:sp>
        <p:nvSpPr>
          <p:cNvPr id="3" name="Subtitle 2"/>
          <p:cNvSpPr>
            <a:spLocks noGrp="1"/>
          </p:cNvSpPr>
          <p:nvPr>
            <p:ph type="subTitle" idx="1"/>
          </p:nvPr>
        </p:nvSpPr>
        <p:spPr>
          <a:xfrm>
            <a:off x="1259632" y="2852936"/>
            <a:ext cx="7511802" cy="1224136"/>
          </a:xfrm>
        </p:spPr>
        <p:txBody>
          <a:bodyPr>
            <a:normAutofit fontScale="70000" lnSpcReduction="20000"/>
          </a:bodyPr>
          <a:lstStyle/>
          <a:p>
            <a:r>
              <a:rPr lang="en-GB" dirty="0"/>
              <a:t>Features: (</a:t>
            </a:r>
            <a:r>
              <a:rPr lang="en-GB" dirty="0" err="1"/>
              <a:t>i</a:t>
            </a:r>
            <a:r>
              <a:rPr lang="en-GB" dirty="0"/>
              <a:t>) Calculate how inflated your GWAS results are due to confounding</a:t>
            </a:r>
          </a:p>
          <a:p>
            <a:r>
              <a:rPr lang="en-GB" dirty="0"/>
              <a:t>              (ii) Check genetic correlation between your trait of interest and </a:t>
            </a:r>
          </a:p>
          <a:p>
            <a:r>
              <a:rPr lang="en-GB" dirty="0"/>
              <a:t>	     (lots of) other traits</a:t>
            </a:r>
          </a:p>
          <a:p>
            <a:r>
              <a:rPr lang="en-GB" dirty="0"/>
              <a:t>              (iii) Calculate SNP heritability for your trait of interest</a:t>
            </a:r>
          </a:p>
        </p:txBody>
      </p:sp>
      <p:sp>
        <p:nvSpPr>
          <p:cNvPr id="6" name="Subtitle 2"/>
          <p:cNvSpPr txBox="1">
            <a:spLocks/>
          </p:cNvSpPr>
          <p:nvPr/>
        </p:nvSpPr>
        <p:spPr>
          <a:xfrm>
            <a:off x="5580112" y="2132856"/>
            <a:ext cx="3456384" cy="432048"/>
          </a:xfrm>
          <a:prstGeom prst="rect">
            <a:avLst/>
          </a:prstGeom>
        </p:spPr>
        <p:txBody>
          <a:bodyPr tIns="0">
            <a:normAutofit lnSpcReduction="1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GB" dirty="0"/>
              <a:t>Zheng</a:t>
            </a:r>
            <a:r>
              <a:rPr lang="en-GB" i="1" dirty="0"/>
              <a:t> et al</a:t>
            </a:r>
            <a:r>
              <a:rPr lang="en-GB" dirty="0"/>
              <a:t>., Feb 2017</a:t>
            </a:r>
          </a:p>
        </p:txBody>
      </p:sp>
      <p:sp>
        <p:nvSpPr>
          <p:cNvPr id="8" name="TextBox 7"/>
          <p:cNvSpPr txBox="1"/>
          <p:nvPr/>
        </p:nvSpPr>
        <p:spPr>
          <a:xfrm>
            <a:off x="1331640" y="6023029"/>
            <a:ext cx="2232248" cy="646331"/>
          </a:xfrm>
          <a:prstGeom prst="rect">
            <a:avLst/>
          </a:prstGeom>
          <a:noFill/>
        </p:spPr>
        <p:txBody>
          <a:bodyPr wrap="square" rtlCol="0">
            <a:spAutoFit/>
          </a:bodyPr>
          <a:lstStyle/>
          <a:p>
            <a:r>
              <a:rPr lang="en-GB" dirty="0"/>
              <a:t>Journal club: 03/03/17 </a:t>
            </a:r>
          </a:p>
          <a:p>
            <a:r>
              <a:rPr lang="en-GB" dirty="0"/>
              <a:t>Mesut </a:t>
            </a:r>
            <a:r>
              <a:rPr lang="en-GB" dirty="0" err="1"/>
              <a:t>Erzurumluoglu</a:t>
            </a:r>
            <a:endParaRPr lang="en-GB" dirty="0"/>
          </a:p>
        </p:txBody>
      </p:sp>
      <p:sp>
        <p:nvSpPr>
          <p:cNvPr id="4" name="Rectangle 3"/>
          <p:cNvSpPr/>
          <p:nvPr/>
        </p:nvSpPr>
        <p:spPr>
          <a:xfrm>
            <a:off x="1338441" y="4365104"/>
            <a:ext cx="7505001" cy="1477328"/>
          </a:xfrm>
          <a:prstGeom prst="rect">
            <a:avLst/>
          </a:prstGeom>
        </p:spPr>
        <p:txBody>
          <a:bodyPr wrap="square">
            <a:spAutoFit/>
          </a:bodyPr>
          <a:lstStyle/>
          <a:p>
            <a:r>
              <a:rPr lang="en-GB" u="sng" dirty="0"/>
              <a:t>Background reading:</a:t>
            </a:r>
            <a:r>
              <a:rPr lang="en-GB" dirty="0"/>
              <a:t> </a:t>
            </a:r>
          </a:p>
          <a:p>
            <a:r>
              <a:rPr lang="en-GB" dirty="0"/>
              <a:t>1- LD score regression distinguishes confounding from </a:t>
            </a:r>
            <a:r>
              <a:rPr lang="en-GB" dirty="0" err="1"/>
              <a:t>polygenicity</a:t>
            </a:r>
            <a:r>
              <a:rPr lang="en-GB" dirty="0"/>
              <a:t> in genome-wide association studies. </a:t>
            </a:r>
            <a:r>
              <a:rPr lang="en-GB" dirty="0" err="1"/>
              <a:t>Bulik</a:t>
            </a:r>
            <a:r>
              <a:rPr lang="en-GB" dirty="0"/>
              <a:t>-Sullivan </a:t>
            </a:r>
            <a:r>
              <a:rPr lang="en-GB" i="1" dirty="0"/>
              <a:t>et al</a:t>
            </a:r>
            <a:r>
              <a:rPr lang="en-GB" dirty="0"/>
              <a:t>, 2015, Nat Genet</a:t>
            </a:r>
          </a:p>
          <a:p>
            <a:r>
              <a:rPr lang="en-GB" dirty="0"/>
              <a:t>2- Partitioning heritability by functional annotation using genome-wide association summary statistics. Finucane </a:t>
            </a:r>
            <a:r>
              <a:rPr lang="en-GB" i="1" dirty="0"/>
              <a:t>et al</a:t>
            </a:r>
            <a:r>
              <a:rPr lang="en-GB" dirty="0"/>
              <a:t>, 2015. Nat Genet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325" y="6048041"/>
            <a:ext cx="3496163" cy="619211"/>
          </a:xfrm>
          <a:prstGeom prst="rect">
            <a:avLst/>
          </a:prstGeom>
        </p:spPr>
      </p:pic>
      <p:sp>
        <p:nvSpPr>
          <p:cNvPr id="7" name="Slide Number Placeholder 6"/>
          <p:cNvSpPr>
            <a:spLocks noGrp="1"/>
          </p:cNvSpPr>
          <p:nvPr>
            <p:ph type="sldNum" sz="quarter" idx="12"/>
          </p:nvPr>
        </p:nvSpPr>
        <p:spPr/>
        <p:txBody>
          <a:bodyPr/>
          <a:lstStyle/>
          <a:p>
            <a:fld id="{01186F5E-C15D-4D77-835E-44B16F21F441}" type="slidenum">
              <a:rPr lang="en-GB" smtClean="0"/>
              <a:t>1</a:t>
            </a:fld>
            <a:endParaRPr lang="en-GB"/>
          </a:p>
        </p:txBody>
      </p:sp>
    </p:spTree>
    <p:extLst>
      <p:ext uri="{BB962C8B-B14F-4D97-AF65-F5344CB8AC3E}">
        <p14:creationId xmlns:p14="http://schemas.microsoft.com/office/powerpoint/2010/main" val="88961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274638"/>
            <a:ext cx="7498080" cy="1143000"/>
          </a:xfrm>
        </p:spPr>
        <p:txBody>
          <a:bodyPr/>
          <a:lstStyle/>
          <a:p>
            <a:r>
              <a:rPr kumimoji="1" lang="en-US" altLang="zh-CN" dirty="0"/>
              <a:t>LD Hub overview</a:t>
            </a:r>
            <a:endParaRPr kumimoji="1" lang="zh-CN" alt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8520042"/>
              </p:ext>
            </p:extLst>
          </p:nvPr>
        </p:nvGraphicFramePr>
        <p:xfrm>
          <a:off x="1435100" y="1447800"/>
          <a:ext cx="749935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01186F5E-C15D-4D77-835E-44B16F21F441}" type="slidenum">
              <a:rPr lang="en-GB" smtClean="0"/>
              <a:t>10</a:t>
            </a:fld>
            <a:endParaRPr lang="en-GB"/>
          </a:p>
        </p:txBody>
      </p:sp>
    </p:spTree>
    <p:extLst>
      <p:ext uri="{BB962C8B-B14F-4D97-AF65-F5344CB8AC3E}">
        <p14:creationId xmlns:p14="http://schemas.microsoft.com/office/powerpoint/2010/main" val="1834029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211" y="116632"/>
            <a:ext cx="7498080" cy="1143000"/>
          </a:xfrm>
        </p:spPr>
        <p:txBody>
          <a:bodyPr>
            <a:normAutofit/>
          </a:bodyPr>
          <a:lstStyle/>
          <a:p>
            <a:r>
              <a:rPr kumimoji="1" lang="en-US" altLang="zh-CN" dirty="0"/>
              <a:t>LD Hub database (v1.1)</a:t>
            </a:r>
            <a:endParaRPr lang="en-GB" dirty="0"/>
          </a:p>
        </p:txBody>
      </p:sp>
      <p:sp>
        <p:nvSpPr>
          <p:cNvPr id="4" name="标题 1"/>
          <p:cNvSpPr txBox="1">
            <a:spLocks/>
          </p:cNvSpPr>
          <p:nvPr/>
        </p:nvSpPr>
        <p:spPr>
          <a:xfrm>
            <a:off x="457200" y="533400"/>
            <a:ext cx="8229600" cy="9906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kumimoji="1" lang="zh-CN" altLang="en-US" dirty="0"/>
          </a:p>
        </p:txBody>
      </p:sp>
      <p:pic>
        <p:nvPicPr>
          <p:cNvPr id="5" name="图片 4" descr="Figure 2 cop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8" y="1412776"/>
            <a:ext cx="6120680" cy="4725220"/>
          </a:xfrm>
          <a:prstGeom prst="rect">
            <a:avLst/>
          </a:prstGeom>
        </p:spPr>
      </p:pic>
      <p:sp>
        <p:nvSpPr>
          <p:cNvPr id="3" name="Slide Number Placeholder 2"/>
          <p:cNvSpPr>
            <a:spLocks noGrp="1"/>
          </p:cNvSpPr>
          <p:nvPr>
            <p:ph type="sldNum" sz="quarter" idx="12"/>
          </p:nvPr>
        </p:nvSpPr>
        <p:spPr/>
        <p:txBody>
          <a:bodyPr/>
          <a:lstStyle/>
          <a:p>
            <a:fld id="{01186F5E-C15D-4D77-835E-44B16F21F441}" type="slidenum">
              <a:rPr lang="en-GB" smtClean="0"/>
              <a:t>11</a:t>
            </a:fld>
            <a:endParaRPr lang="en-GB"/>
          </a:p>
        </p:txBody>
      </p:sp>
    </p:spTree>
    <p:extLst>
      <p:ext uri="{BB962C8B-B14F-4D97-AF65-F5344CB8AC3E}">
        <p14:creationId xmlns:p14="http://schemas.microsoft.com/office/powerpoint/2010/main" val="54662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16632"/>
            <a:ext cx="7498080" cy="1143000"/>
          </a:xfrm>
        </p:spPr>
        <p:txBody>
          <a:bodyPr/>
          <a:lstStyle/>
          <a:p>
            <a:r>
              <a:rPr lang="en-GB" dirty="0"/>
              <a:t>Why these datasets?</a:t>
            </a:r>
          </a:p>
        </p:txBody>
      </p:sp>
      <p:sp>
        <p:nvSpPr>
          <p:cNvPr id="3" name="Content Placeholder 2"/>
          <p:cNvSpPr>
            <a:spLocks noGrp="1"/>
          </p:cNvSpPr>
          <p:nvPr>
            <p:ph idx="1"/>
          </p:nvPr>
        </p:nvSpPr>
        <p:spPr>
          <a:xfrm>
            <a:off x="1475656" y="1196752"/>
            <a:ext cx="7498080" cy="3384376"/>
          </a:xfrm>
        </p:spPr>
        <p:txBody>
          <a:bodyPr/>
          <a:lstStyle/>
          <a:p>
            <a:r>
              <a:rPr lang="en-GB" dirty="0"/>
              <a:t>Non-sex stratified</a:t>
            </a:r>
          </a:p>
          <a:p>
            <a:r>
              <a:rPr lang="en-GB" dirty="0"/>
              <a:t>White European ancestry</a:t>
            </a:r>
          </a:p>
          <a:p>
            <a:r>
              <a:rPr lang="en-GB" dirty="0"/>
              <a:t>Traditional GWAS array</a:t>
            </a:r>
          </a:p>
          <a:p>
            <a:pPr lvl="1"/>
            <a:r>
              <a:rPr lang="en-GB" dirty="0"/>
              <a:t>n&gt;450k SNPs</a:t>
            </a:r>
          </a:p>
          <a:p>
            <a:r>
              <a:rPr lang="en-GB" dirty="0"/>
              <a:t>Large sample sizes (n&gt;5000)</a:t>
            </a:r>
          </a:p>
          <a:p>
            <a:r>
              <a:rPr lang="en-GB" dirty="0">
                <a:latin typeface="Calibri" panose="020F0502020204030204" pitchFamily="34" charset="0"/>
              </a:rPr>
              <a:t>Mean chi-square of test statistics &gt;1</a:t>
            </a:r>
            <a:endParaRPr lang="en-GB" dirty="0"/>
          </a:p>
        </p:txBody>
      </p:sp>
      <p:sp>
        <p:nvSpPr>
          <p:cNvPr id="4" name="Slide Number Placeholder 3"/>
          <p:cNvSpPr>
            <a:spLocks noGrp="1"/>
          </p:cNvSpPr>
          <p:nvPr>
            <p:ph type="sldNum" sz="quarter" idx="12"/>
          </p:nvPr>
        </p:nvSpPr>
        <p:spPr/>
        <p:txBody>
          <a:bodyPr/>
          <a:lstStyle/>
          <a:p>
            <a:fld id="{01186F5E-C15D-4D77-835E-44B16F21F441}" type="slidenum">
              <a:rPr lang="en-GB" smtClean="0"/>
              <a:t>12</a:t>
            </a:fld>
            <a:endParaRPr lang="en-GB"/>
          </a:p>
        </p:txBody>
      </p:sp>
    </p:spTree>
    <p:extLst>
      <p:ext uri="{BB962C8B-B14F-4D97-AF65-F5344CB8AC3E}">
        <p14:creationId xmlns:p14="http://schemas.microsoft.com/office/powerpoint/2010/main" val="303277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89126"/>
            <a:ext cx="7498080" cy="1143000"/>
          </a:xfrm>
        </p:spPr>
        <p:txBody>
          <a:bodyPr/>
          <a:lstStyle/>
          <a:p>
            <a:pPr>
              <a:defRPr/>
            </a:pPr>
            <a:r>
              <a:rPr kumimoji="1" lang="en-US" altLang="zh-CN" dirty="0"/>
              <a:t>LD Hub web interface</a:t>
            </a:r>
            <a:endParaRPr kumimoji="1" lang="zh-CN" altLang="en-US" dirty="0"/>
          </a:p>
        </p:txBody>
      </p:sp>
      <p:sp>
        <p:nvSpPr>
          <p:cNvPr id="4" name="Content Placeholder 2"/>
          <p:cNvSpPr>
            <a:spLocks noGrp="1"/>
          </p:cNvSpPr>
          <p:nvPr>
            <p:ph idx="1"/>
          </p:nvPr>
        </p:nvSpPr>
        <p:spPr>
          <a:xfrm>
            <a:off x="1435608" y="1447800"/>
            <a:ext cx="7498080" cy="5005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5" name="标题 1"/>
          <p:cNvSpPr txBox="1">
            <a:spLocks/>
          </p:cNvSpPr>
          <p:nvPr/>
        </p:nvSpPr>
        <p:spPr>
          <a:xfrm>
            <a:off x="193393" y="744988"/>
            <a:ext cx="8641556" cy="271463"/>
          </a:xfrm>
          <a:prstGeom prst="rect">
            <a:avLst/>
          </a:prstGeom>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defRPr/>
            </a:pPr>
            <a:endParaRPr kumimoji="1" lang="zh-CN" altLang="en-US" dirty="0"/>
          </a:p>
        </p:txBody>
      </p:sp>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183" y="1232125"/>
            <a:ext cx="7533104" cy="453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721174" y="6453336"/>
            <a:ext cx="2275238" cy="369332"/>
          </a:xfrm>
          <a:prstGeom prst="rect">
            <a:avLst/>
          </a:prstGeom>
        </p:spPr>
        <p:txBody>
          <a:bodyPr wrap="none">
            <a:spAutoFit/>
          </a:bodyPr>
          <a:lstStyle/>
          <a:p>
            <a:r>
              <a:rPr lang="en-GB" dirty="0"/>
              <a:t>ldsc.broadinstitute.org</a:t>
            </a:r>
          </a:p>
        </p:txBody>
      </p:sp>
      <p:sp>
        <p:nvSpPr>
          <p:cNvPr id="7" name="Slide Number Placeholder 6"/>
          <p:cNvSpPr>
            <a:spLocks noGrp="1"/>
          </p:cNvSpPr>
          <p:nvPr>
            <p:ph type="sldNum" sz="quarter" idx="12"/>
          </p:nvPr>
        </p:nvSpPr>
        <p:spPr/>
        <p:txBody>
          <a:bodyPr/>
          <a:lstStyle/>
          <a:p>
            <a:fld id="{01186F5E-C15D-4D77-835E-44B16F21F441}" type="slidenum">
              <a:rPr lang="en-GB" smtClean="0"/>
              <a:t>13</a:t>
            </a:fld>
            <a:endParaRPr lang="en-GB"/>
          </a:p>
        </p:txBody>
      </p:sp>
    </p:spTree>
    <p:extLst>
      <p:ext uri="{BB962C8B-B14F-4D97-AF65-F5344CB8AC3E}">
        <p14:creationId xmlns:p14="http://schemas.microsoft.com/office/powerpoint/2010/main" val="403967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096" y="176823"/>
            <a:ext cx="7498080" cy="1143000"/>
          </a:xfrm>
        </p:spPr>
        <p:txBody>
          <a:bodyPr>
            <a:normAutofit/>
          </a:bodyPr>
          <a:lstStyle/>
          <a:p>
            <a:r>
              <a:rPr kumimoji="1" lang="en-US" altLang="en-US" dirty="0" err="1"/>
              <a:t>GWAShare</a:t>
            </a:r>
            <a:r>
              <a:rPr kumimoji="1" lang="en-US" altLang="en-US" dirty="0"/>
              <a:t> Center</a:t>
            </a:r>
            <a:endParaRPr lang="en-GB" dirty="0"/>
          </a:p>
        </p:txBody>
      </p:sp>
      <p:sp>
        <p:nvSpPr>
          <p:cNvPr id="3" name="Content Placeholder 2"/>
          <p:cNvSpPr>
            <a:spLocks noGrp="1"/>
          </p:cNvSpPr>
          <p:nvPr>
            <p:ph idx="1"/>
          </p:nvPr>
        </p:nvSpPr>
        <p:spPr/>
        <p:txBody>
          <a:bodyPr/>
          <a:lstStyle/>
          <a:p>
            <a:endParaRPr lang="en-GB"/>
          </a:p>
        </p:txBody>
      </p:sp>
      <p:sp>
        <p:nvSpPr>
          <p:cNvPr id="4" name="Title 1"/>
          <p:cNvSpPr txBox="1">
            <a:spLocks/>
          </p:cNvSpPr>
          <p:nvPr/>
        </p:nvSpPr>
        <p:spPr>
          <a:xfrm>
            <a:off x="222195" y="773936"/>
            <a:ext cx="8641556" cy="417910"/>
          </a:xfrm>
          <a:prstGeom prst="rect">
            <a:avLst/>
          </a:prstGeom>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defRPr/>
            </a:pPr>
            <a:endParaRPr kumimoji="1" lang="en-US" altLang="en-US"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318" y="1230352"/>
            <a:ext cx="7013636" cy="37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p:cNvSpPr txBox="1">
            <a:spLocks noChangeArrowheads="1"/>
          </p:cNvSpPr>
          <p:nvPr/>
        </p:nvSpPr>
        <p:spPr bwMode="auto">
          <a:xfrm>
            <a:off x="1435608" y="5157192"/>
            <a:ext cx="742386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rgbClr val="BF2F37"/>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spcBef>
                <a:spcPct val="0"/>
              </a:spcBef>
            </a:pPr>
            <a:r>
              <a:rPr lang="en-US" altLang="en-US" sz="1800" dirty="0">
                <a:latin typeface="+mj-lt"/>
              </a:rPr>
              <a:t>Data sharing “facilitator” rather than a repository</a:t>
            </a:r>
          </a:p>
          <a:p>
            <a:pPr>
              <a:spcBef>
                <a:spcPct val="0"/>
              </a:spcBef>
            </a:pPr>
            <a:r>
              <a:rPr lang="en-US" altLang="en-US" sz="1800" dirty="0">
                <a:latin typeface="+mj-lt"/>
              </a:rPr>
              <a:t>LD Hub is continually updated and always requesting new datasets</a:t>
            </a:r>
          </a:p>
          <a:p>
            <a:pPr lvl="1">
              <a:spcBef>
                <a:spcPct val="0"/>
              </a:spcBef>
            </a:pPr>
            <a:r>
              <a:rPr lang="en-US" altLang="en-US" sz="1800" dirty="0">
                <a:solidFill>
                  <a:schemeClr val="tx1"/>
                </a:solidFill>
                <a:latin typeface="+mj-lt"/>
              </a:rPr>
              <a:t>Users are encouraged to share the GWAS results with the community (s</a:t>
            </a:r>
            <a:r>
              <a:rPr lang="en-GB" sz="1800" dirty="0" err="1">
                <a:solidFill>
                  <a:schemeClr val="tx1"/>
                </a:solidFill>
                <a:latin typeface="+mj-lt"/>
              </a:rPr>
              <a:t>ee</a:t>
            </a:r>
            <a:r>
              <a:rPr lang="en-GB" sz="1800" dirty="0">
                <a:solidFill>
                  <a:schemeClr val="tx1"/>
                </a:solidFill>
                <a:latin typeface="+mj-lt"/>
              </a:rPr>
              <a:t>: Abraham M. 28/02/17. Don’t let useful data go to waste. Nature)</a:t>
            </a:r>
            <a:endParaRPr lang="en-US" altLang="en-US" sz="1800" dirty="0">
              <a:solidFill>
                <a:schemeClr val="tx1"/>
              </a:solidFill>
              <a:latin typeface="+mj-lt"/>
            </a:endParaRPr>
          </a:p>
        </p:txBody>
      </p:sp>
      <p:sp>
        <p:nvSpPr>
          <p:cNvPr id="7" name="Slide Number Placeholder 6"/>
          <p:cNvSpPr>
            <a:spLocks noGrp="1"/>
          </p:cNvSpPr>
          <p:nvPr>
            <p:ph type="sldNum" sz="quarter" idx="12"/>
          </p:nvPr>
        </p:nvSpPr>
        <p:spPr/>
        <p:txBody>
          <a:bodyPr/>
          <a:lstStyle/>
          <a:p>
            <a:fld id="{01186F5E-C15D-4D77-835E-44B16F21F441}" type="slidenum">
              <a:rPr lang="en-GB" smtClean="0"/>
              <a:t>14</a:t>
            </a:fld>
            <a:endParaRPr lang="en-GB"/>
          </a:p>
        </p:txBody>
      </p:sp>
    </p:spTree>
    <p:extLst>
      <p:ext uri="{BB962C8B-B14F-4D97-AF65-F5344CB8AC3E}">
        <p14:creationId xmlns:p14="http://schemas.microsoft.com/office/powerpoint/2010/main" val="6467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163" y="116632"/>
            <a:ext cx="7498080" cy="1143000"/>
          </a:xfrm>
        </p:spPr>
        <p:txBody>
          <a:bodyPr>
            <a:normAutofit fontScale="90000"/>
          </a:bodyPr>
          <a:lstStyle/>
          <a:p>
            <a:r>
              <a:rPr lang="en-GB" dirty="0"/>
              <a:t>Lookup </a:t>
            </a:r>
            <a:r>
              <a:rPr lang="en-GB" dirty="0" err="1"/>
              <a:t>Center</a:t>
            </a:r>
            <a:r>
              <a:rPr lang="en-GB" dirty="0"/>
              <a:t> – SNP heritability</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737" b="9490"/>
          <a:stretch/>
        </p:blipFill>
        <p:spPr>
          <a:xfrm>
            <a:off x="1087207" y="1124744"/>
            <a:ext cx="7603036" cy="4104456"/>
          </a:xfrm>
        </p:spPr>
      </p:pic>
      <p:sp>
        <p:nvSpPr>
          <p:cNvPr id="3" name="TextBox 2"/>
          <p:cNvSpPr txBox="1"/>
          <p:nvPr/>
        </p:nvSpPr>
        <p:spPr>
          <a:xfrm>
            <a:off x="1403648" y="5517232"/>
            <a:ext cx="6692205" cy="1200329"/>
          </a:xfrm>
          <a:prstGeom prst="rect">
            <a:avLst/>
          </a:prstGeom>
          <a:noFill/>
        </p:spPr>
        <p:txBody>
          <a:bodyPr wrap="square" rtlCol="0">
            <a:spAutoFit/>
          </a:bodyPr>
          <a:lstStyle/>
          <a:p>
            <a:r>
              <a:rPr lang="en-GB" dirty="0"/>
              <a:t>H2: SNP heritability of trait</a:t>
            </a:r>
          </a:p>
          <a:p>
            <a:r>
              <a:rPr lang="en-GB" dirty="0"/>
              <a:t>Z_H2: SNP heritability Z score</a:t>
            </a:r>
          </a:p>
          <a:p>
            <a:r>
              <a:rPr lang="en-GB" dirty="0">
                <a:latin typeface="Calibri" panose="020F0502020204030204" pitchFamily="34" charset="0"/>
              </a:rPr>
              <a:t>λ: Genomic inflation factor</a:t>
            </a:r>
          </a:p>
          <a:p>
            <a:r>
              <a:rPr lang="en-GB" dirty="0">
                <a:latin typeface="Calibri" panose="020F0502020204030204" pitchFamily="34" charset="0"/>
              </a:rPr>
              <a:t>Intercept: LD score regression intercept</a:t>
            </a:r>
            <a:endParaRPr lang="en-GB" dirty="0"/>
          </a:p>
        </p:txBody>
      </p:sp>
      <p:sp>
        <p:nvSpPr>
          <p:cNvPr id="5" name="Slide Number Placeholder 4"/>
          <p:cNvSpPr>
            <a:spLocks noGrp="1"/>
          </p:cNvSpPr>
          <p:nvPr>
            <p:ph type="sldNum" sz="quarter" idx="12"/>
          </p:nvPr>
        </p:nvSpPr>
        <p:spPr/>
        <p:txBody>
          <a:bodyPr/>
          <a:lstStyle/>
          <a:p>
            <a:fld id="{01186F5E-C15D-4D77-835E-44B16F21F441}" type="slidenum">
              <a:rPr lang="en-GB" smtClean="0"/>
              <a:t>15</a:t>
            </a:fld>
            <a:endParaRPr lang="en-GB"/>
          </a:p>
        </p:txBody>
      </p:sp>
      <p:cxnSp>
        <p:nvCxnSpPr>
          <p:cNvPr id="7" name="Straight Arrow Connector 6"/>
          <p:cNvCxnSpPr/>
          <p:nvPr/>
        </p:nvCxnSpPr>
        <p:spPr>
          <a:xfrm flipH="1">
            <a:off x="4716016" y="2492896"/>
            <a:ext cx="1224136" cy="2880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5796136" y="2226930"/>
            <a:ext cx="1656184" cy="553998"/>
          </a:xfrm>
          <a:prstGeom prst="rect">
            <a:avLst/>
          </a:prstGeom>
          <a:noFill/>
        </p:spPr>
        <p:txBody>
          <a:bodyPr wrap="square" rtlCol="0">
            <a:spAutoFit/>
          </a:bodyPr>
          <a:lstStyle/>
          <a:p>
            <a:pPr algn="ctr"/>
            <a:r>
              <a:rPr lang="en-GB" sz="1500" dirty="0"/>
              <a:t>Comprehensive info on each study</a:t>
            </a:r>
          </a:p>
        </p:txBody>
      </p:sp>
    </p:spTree>
    <p:extLst>
      <p:ext uri="{BB962C8B-B14F-4D97-AF65-F5344CB8AC3E}">
        <p14:creationId xmlns:p14="http://schemas.microsoft.com/office/powerpoint/2010/main" val="1289839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7569"/>
          <a:stretch/>
        </p:blipFill>
        <p:spPr>
          <a:xfrm>
            <a:off x="1313249" y="1216476"/>
            <a:ext cx="7499350" cy="4248472"/>
          </a:xfrm>
        </p:spPr>
      </p:pic>
      <p:sp>
        <p:nvSpPr>
          <p:cNvPr id="5" name="Title 1"/>
          <p:cNvSpPr txBox="1">
            <a:spLocks/>
          </p:cNvSpPr>
          <p:nvPr/>
        </p:nvSpPr>
        <p:spPr>
          <a:xfrm>
            <a:off x="1192162" y="116632"/>
            <a:ext cx="7741525" cy="1143000"/>
          </a:xfrm>
          <a:prstGeom prst="rect">
            <a:avLst/>
          </a:prstGeom>
        </p:spPr>
        <p:txBody>
          <a:bodyPr anchor="ctr">
            <a:normAutofit fontScale="9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GB" dirty="0"/>
              <a:t>Lookup </a:t>
            </a:r>
            <a:r>
              <a:rPr lang="en-GB" dirty="0" err="1"/>
              <a:t>Center</a:t>
            </a:r>
            <a:r>
              <a:rPr lang="en-GB" dirty="0"/>
              <a:t> – Genetic correlation</a:t>
            </a:r>
          </a:p>
        </p:txBody>
      </p:sp>
      <p:sp>
        <p:nvSpPr>
          <p:cNvPr id="6" name="TextBox 5"/>
          <p:cNvSpPr txBox="1"/>
          <p:nvPr/>
        </p:nvSpPr>
        <p:spPr>
          <a:xfrm>
            <a:off x="1115616" y="5452648"/>
            <a:ext cx="7955232" cy="1323439"/>
          </a:xfrm>
          <a:prstGeom prst="rect">
            <a:avLst/>
          </a:prstGeom>
          <a:noFill/>
        </p:spPr>
        <p:txBody>
          <a:bodyPr wrap="square" rtlCol="0">
            <a:spAutoFit/>
          </a:bodyPr>
          <a:lstStyle/>
          <a:p>
            <a:r>
              <a:rPr lang="en-GB" sz="1600" dirty="0" err="1"/>
              <a:t>rg</a:t>
            </a:r>
            <a:r>
              <a:rPr lang="en-GB" sz="1600" dirty="0"/>
              <a:t>: Genetic correlation</a:t>
            </a:r>
          </a:p>
          <a:p>
            <a:r>
              <a:rPr lang="en-GB" sz="1600" dirty="0" err="1"/>
              <a:t>gcov_int</a:t>
            </a:r>
            <a:r>
              <a:rPr lang="en-GB" sz="1600" dirty="0"/>
              <a:t>: phenotypic correlation between two traits, which takes into account the influence of sample overlap between two GWA studies (e.g. if there is no sample overlap, the </a:t>
            </a:r>
            <a:r>
              <a:rPr lang="en-GB" sz="1600" dirty="0" err="1"/>
              <a:t>gcov_int</a:t>
            </a:r>
            <a:r>
              <a:rPr lang="en-GB" sz="1600" dirty="0"/>
              <a:t> will be near zero; if two traits are measured in the same samples, </a:t>
            </a:r>
            <a:r>
              <a:rPr lang="en-GB" sz="1600" dirty="0" err="1"/>
              <a:t>gcov_int</a:t>
            </a:r>
            <a:r>
              <a:rPr lang="en-GB" sz="1600" dirty="0"/>
              <a:t> will be equal to the phenotypic correlation between these two traits)</a:t>
            </a:r>
          </a:p>
        </p:txBody>
      </p:sp>
      <p:sp>
        <p:nvSpPr>
          <p:cNvPr id="3" name="Slide Number Placeholder 2"/>
          <p:cNvSpPr>
            <a:spLocks noGrp="1"/>
          </p:cNvSpPr>
          <p:nvPr>
            <p:ph type="sldNum" sz="quarter" idx="12"/>
          </p:nvPr>
        </p:nvSpPr>
        <p:spPr/>
        <p:txBody>
          <a:bodyPr/>
          <a:lstStyle/>
          <a:p>
            <a:fld id="{01186F5E-C15D-4D77-835E-44B16F21F441}" type="slidenum">
              <a:rPr lang="en-GB" smtClean="0"/>
              <a:t>16</a:t>
            </a:fld>
            <a:endParaRPr lang="en-GB"/>
          </a:p>
        </p:txBody>
      </p:sp>
      <p:cxnSp>
        <p:nvCxnSpPr>
          <p:cNvPr id="7" name="Straight Arrow Connector 6"/>
          <p:cNvCxnSpPr/>
          <p:nvPr/>
        </p:nvCxnSpPr>
        <p:spPr>
          <a:xfrm flipH="1">
            <a:off x="6084168" y="2758862"/>
            <a:ext cx="1224136" cy="2880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7236296" y="2348880"/>
            <a:ext cx="1656184" cy="784830"/>
          </a:xfrm>
          <a:prstGeom prst="rect">
            <a:avLst/>
          </a:prstGeom>
          <a:noFill/>
        </p:spPr>
        <p:txBody>
          <a:bodyPr wrap="square" rtlCol="0">
            <a:spAutoFit/>
          </a:bodyPr>
          <a:lstStyle/>
          <a:p>
            <a:pPr algn="ctr"/>
            <a:r>
              <a:rPr lang="en-GB" sz="1500" dirty="0"/>
              <a:t>Comprehensive info for each trait comparison</a:t>
            </a:r>
          </a:p>
        </p:txBody>
      </p:sp>
    </p:spTree>
    <p:extLst>
      <p:ext uri="{BB962C8B-B14F-4D97-AF65-F5344CB8AC3E}">
        <p14:creationId xmlns:p14="http://schemas.microsoft.com/office/powerpoint/2010/main" val="1806860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88640"/>
            <a:ext cx="7498080" cy="1143000"/>
          </a:xfrm>
        </p:spPr>
        <p:txBody>
          <a:bodyPr/>
          <a:lstStyle/>
          <a:p>
            <a:r>
              <a:rPr lang="en-GB" dirty="0"/>
              <a:t>Test </a:t>
            </a:r>
            <a:r>
              <a:rPr lang="en-GB" dirty="0" err="1"/>
              <a:t>Center</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268760"/>
            <a:ext cx="7305891" cy="4963690"/>
          </a:xfrm>
        </p:spPr>
      </p:pic>
      <p:sp>
        <p:nvSpPr>
          <p:cNvPr id="3" name="Slide Number Placeholder 2"/>
          <p:cNvSpPr>
            <a:spLocks noGrp="1"/>
          </p:cNvSpPr>
          <p:nvPr>
            <p:ph type="sldNum" sz="quarter" idx="12"/>
          </p:nvPr>
        </p:nvSpPr>
        <p:spPr/>
        <p:txBody>
          <a:bodyPr/>
          <a:lstStyle/>
          <a:p>
            <a:fld id="{01186F5E-C15D-4D77-835E-44B16F21F441}" type="slidenum">
              <a:rPr lang="en-GB" smtClean="0"/>
              <a:t>17</a:t>
            </a:fld>
            <a:endParaRPr lang="en-GB"/>
          </a:p>
        </p:txBody>
      </p:sp>
    </p:spTree>
    <p:extLst>
      <p:ext uri="{BB962C8B-B14F-4D97-AF65-F5344CB8AC3E}">
        <p14:creationId xmlns:p14="http://schemas.microsoft.com/office/powerpoint/2010/main" val="399296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sp>
        <p:nvSpPr>
          <p:cNvPr id="4" name="Title 1"/>
          <p:cNvSpPr txBox="1">
            <a:spLocks/>
          </p:cNvSpPr>
          <p:nvPr/>
        </p:nvSpPr>
        <p:spPr>
          <a:xfrm>
            <a:off x="2724442" y="678957"/>
            <a:ext cx="6172200" cy="508397"/>
          </a:xfrm>
          <a:prstGeom prst="rect">
            <a:avLst/>
          </a:prstGeom>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defRPr/>
            </a:pPr>
            <a:endParaRPr kumimoji="1" lang="en-US"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2526" y="4581128"/>
            <a:ext cx="7364244" cy="205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4185" y="274638"/>
            <a:ext cx="7364246" cy="127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591673"/>
            <a:ext cx="7272271" cy="2776686"/>
          </a:xfrm>
          <a:prstGeom prst="rect">
            <a:avLst/>
          </a:prstGeom>
        </p:spPr>
      </p:pic>
      <p:sp>
        <p:nvSpPr>
          <p:cNvPr id="2" name="Down Arrow 1"/>
          <p:cNvSpPr/>
          <p:nvPr/>
        </p:nvSpPr>
        <p:spPr>
          <a:xfrm>
            <a:off x="4499723" y="4320682"/>
            <a:ext cx="360040" cy="3600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Slide Number Placeholder 6"/>
          <p:cNvSpPr>
            <a:spLocks noGrp="1"/>
          </p:cNvSpPr>
          <p:nvPr>
            <p:ph type="sldNum" sz="quarter" idx="12"/>
          </p:nvPr>
        </p:nvSpPr>
        <p:spPr/>
        <p:txBody>
          <a:bodyPr/>
          <a:lstStyle/>
          <a:p>
            <a:fld id="{01186F5E-C15D-4D77-835E-44B16F21F441}" type="slidenum">
              <a:rPr lang="en-GB" smtClean="0"/>
              <a:t>18</a:t>
            </a:fld>
            <a:endParaRPr lang="en-GB"/>
          </a:p>
        </p:txBody>
      </p:sp>
    </p:spTree>
    <p:extLst>
      <p:ext uri="{BB962C8B-B14F-4D97-AF65-F5344CB8AC3E}">
        <p14:creationId xmlns:p14="http://schemas.microsoft.com/office/powerpoint/2010/main" val="1808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5607" y="4132620"/>
            <a:ext cx="7527407" cy="214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608" y="954612"/>
            <a:ext cx="7456542" cy="310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1186F5E-C15D-4D77-835E-44B16F21F441}" type="slidenum">
              <a:rPr lang="en-GB" smtClean="0"/>
              <a:t>19</a:t>
            </a:fld>
            <a:endParaRPr lang="en-GB"/>
          </a:p>
        </p:txBody>
      </p:sp>
    </p:spTree>
    <p:extLst>
      <p:ext uri="{BB962C8B-B14F-4D97-AF65-F5344CB8AC3E}">
        <p14:creationId xmlns:p14="http://schemas.microsoft.com/office/powerpoint/2010/main" val="39389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3938"/>
            <a:ext cx="7498080" cy="1143000"/>
          </a:xfrm>
        </p:spPr>
        <p:txBody>
          <a:bodyPr>
            <a:normAutofit/>
          </a:bodyPr>
          <a:lstStyle/>
          <a:p>
            <a:r>
              <a:rPr lang="en-GB" dirty="0"/>
              <a:t>Population Genetics 101</a:t>
            </a:r>
          </a:p>
        </p:txBody>
      </p:sp>
      <p:sp>
        <p:nvSpPr>
          <p:cNvPr id="4" name="Content Placeholder 3"/>
          <p:cNvSpPr>
            <a:spLocks noGrp="1"/>
          </p:cNvSpPr>
          <p:nvPr>
            <p:ph idx="1"/>
          </p:nvPr>
        </p:nvSpPr>
        <p:spPr>
          <a:xfrm>
            <a:off x="1403648" y="1268760"/>
            <a:ext cx="7498080" cy="4800600"/>
          </a:xfrm>
        </p:spPr>
        <p:txBody>
          <a:bodyPr/>
          <a:lstStyle/>
          <a:p>
            <a:r>
              <a:rPr lang="en-GB" dirty="0"/>
              <a:t>Linkage disequilibrium (LD) </a:t>
            </a:r>
          </a:p>
          <a:p>
            <a:pPr lvl="1"/>
            <a:r>
              <a:rPr lang="en-GB" dirty="0"/>
              <a:t>Non-random association of alleles at two or more loci (if random    alleles at two loci co-inherited 50% of the time)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3294190"/>
            <a:ext cx="6120680" cy="3194478"/>
          </a:xfrm>
          <a:prstGeom prst="rect">
            <a:avLst/>
          </a:prstGeom>
        </p:spPr>
      </p:pic>
      <p:sp>
        <p:nvSpPr>
          <p:cNvPr id="5" name="Rectangle 4"/>
          <p:cNvSpPr/>
          <p:nvPr/>
        </p:nvSpPr>
        <p:spPr>
          <a:xfrm>
            <a:off x="7164288" y="6488668"/>
            <a:ext cx="1727524" cy="323165"/>
          </a:xfrm>
          <a:prstGeom prst="rect">
            <a:avLst/>
          </a:prstGeom>
        </p:spPr>
        <p:txBody>
          <a:bodyPr wrap="none">
            <a:spAutoFit/>
          </a:bodyPr>
          <a:lstStyle/>
          <a:p>
            <a:r>
              <a:rPr lang="en-GB" sz="1500" dirty="0" err="1"/>
              <a:t>Haploview</a:t>
            </a:r>
            <a:r>
              <a:rPr lang="en-GB" sz="1500" dirty="0"/>
              <a:t> software</a:t>
            </a:r>
          </a:p>
        </p:txBody>
      </p:sp>
      <p:cxnSp>
        <p:nvCxnSpPr>
          <p:cNvPr id="7" name="Straight Arrow Connector 6"/>
          <p:cNvCxnSpPr/>
          <p:nvPr/>
        </p:nvCxnSpPr>
        <p:spPr>
          <a:xfrm>
            <a:off x="5184068" y="2564904"/>
            <a:ext cx="2520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078" y="5519171"/>
            <a:ext cx="1007603" cy="1292662"/>
          </a:xfrm>
          <a:prstGeom prst="rect">
            <a:avLst/>
          </a:prstGeom>
          <a:noFill/>
        </p:spPr>
        <p:txBody>
          <a:bodyPr wrap="square" rtlCol="0">
            <a:spAutoFit/>
          </a:bodyPr>
          <a:lstStyle/>
          <a:p>
            <a:r>
              <a:rPr lang="en-GB" sz="1300" dirty="0"/>
              <a:t>For details, see my last journal club slides (dated: 21/09/16)</a:t>
            </a:r>
          </a:p>
        </p:txBody>
      </p:sp>
      <p:sp>
        <p:nvSpPr>
          <p:cNvPr id="8" name="Slide Number Placeholder 7"/>
          <p:cNvSpPr>
            <a:spLocks noGrp="1"/>
          </p:cNvSpPr>
          <p:nvPr>
            <p:ph type="sldNum" sz="quarter" idx="12"/>
          </p:nvPr>
        </p:nvSpPr>
        <p:spPr/>
        <p:txBody>
          <a:bodyPr/>
          <a:lstStyle/>
          <a:p>
            <a:fld id="{01186F5E-C15D-4D77-835E-44B16F21F441}" type="slidenum">
              <a:rPr lang="en-GB" smtClean="0"/>
              <a:t>2</a:t>
            </a:fld>
            <a:endParaRPr lang="en-GB"/>
          </a:p>
        </p:txBody>
      </p:sp>
    </p:spTree>
    <p:extLst>
      <p:ext uri="{BB962C8B-B14F-4D97-AF65-F5344CB8AC3E}">
        <p14:creationId xmlns:p14="http://schemas.microsoft.com/office/powerpoint/2010/main" val="11982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88640"/>
            <a:ext cx="7498080" cy="1143000"/>
          </a:xfrm>
        </p:spPr>
        <p:txBody>
          <a:bodyPr/>
          <a:lstStyle/>
          <a:p>
            <a:r>
              <a:rPr lang="en-GB" dirty="0"/>
              <a:t>Automated QC</a:t>
            </a:r>
          </a:p>
        </p:txBody>
      </p:sp>
      <p:sp>
        <p:nvSpPr>
          <p:cNvPr id="3" name="Content Placeholder 2"/>
          <p:cNvSpPr>
            <a:spLocks noGrp="1"/>
          </p:cNvSpPr>
          <p:nvPr>
            <p:ph idx="1"/>
          </p:nvPr>
        </p:nvSpPr>
        <p:spPr>
          <a:xfrm>
            <a:off x="1469960" y="1241723"/>
            <a:ext cx="7600888" cy="5077544"/>
          </a:xfrm>
        </p:spPr>
        <p:txBody>
          <a:bodyPr>
            <a:normAutofit fontScale="92500"/>
          </a:bodyPr>
          <a:lstStyle/>
          <a:p>
            <a:r>
              <a:rPr lang="en-GB" dirty="0"/>
              <a:t>Once file is uploaded, the following QC steps are performed automatically by LD hub:</a:t>
            </a:r>
          </a:p>
          <a:p>
            <a:pPr lvl="1"/>
            <a:r>
              <a:rPr lang="en-GB" dirty="0"/>
              <a:t>Filtering SNPs:</a:t>
            </a:r>
          </a:p>
          <a:p>
            <a:pPr lvl="2"/>
            <a:r>
              <a:rPr lang="en-GB" dirty="0"/>
              <a:t>Keep MAF&gt;5%</a:t>
            </a:r>
          </a:p>
          <a:p>
            <a:pPr lvl="2"/>
            <a:r>
              <a:rPr lang="en-GB" dirty="0"/>
              <a:t>Remove those absent in </a:t>
            </a:r>
            <a:r>
              <a:rPr lang="en-GB" dirty="0" err="1"/>
              <a:t>HapMap</a:t>
            </a:r>
            <a:r>
              <a:rPr lang="en-GB" dirty="0"/>
              <a:t> phase 3 and with a 1000 Genomes EUR MAF &lt;5%</a:t>
            </a:r>
          </a:p>
          <a:p>
            <a:pPr lvl="2"/>
            <a:r>
              <a:rPr lang="en-GB" dirty="0"/>
              <a:t>Remove SNPs with effective sample size &lt; sample size (90</a:t>
            </a:r>
            <a:r>
              <a:rPr lang="en-GB" baseline="30000" dirty="0"/>
              <a:t>th</a:t>
            </a:r>
            <a:r>
              <a:rPr lang="en-GB" dirty="0"/>
              <a:t> percentile) x 0.67</a:t>
            </a:r>
          </a:p>
          <a:p>
            <a:pPr lvl="2"/>
            <a:r>
              <a:rPr lang="en-GB" dirty="0"/>
              <a:t>Remove </a:t>
            </a:r>
            <a:r>
              <a:rPr lang="en-GB" dirty="0" err="1"/>
              <a:t>Indels</a:t>
            </a:r>
            <a:r>
              <a:rPr lang="en-GB" dirty="0"/>
              <a:t> and structural variants</a:t>
            </a:r>
          </a:p>
          <a:p>
            <a:pPr lvl="2"/>
            <a:r>
              <a:rPr lang="en-GB" dirty="0"/>
              <a:t>Remove if alleles do not match those in 1000 Genomes</a:t>
            </a:r>
          </a:p>
          <a:p>
            <a:pPr lvl="2"/>
            <a:r>
              <a:rPr lang="en-GB" dirty="0"/>
              <a:t>Remove SNPs in MHC region</a:t>
            </a:r>
          </a:p>
          <a:p>
            <a:pPr lvl="2"/>
            <a:r>
              <a:rPr lang="en-GB" dirty="0"/>
              <a:t>Remove SNPs with chi-squared &gt;80 (i.e. large </a:t>
            </a:r>
            <a:r>
              <a:rPr lang="el-GR" dirty="0">
                <a:latin typeface="Calibri" panose="020F0502020204030204" pitchFamily="34" charset="0"/>
              </a:rPr>
              <a:t>β</a:t>
            </a:r>
            <a:r>
              <a:rPr lang="en-GB" dirty="0"/>
              <a:t>)</a:t>
            </a:r>
          </a:p>
        </p:txBody>
      </p:sp>
      <p:sp>
        <p:nvSpPr>
          <p:cNvPr id="4" name="Slide Number Placeholder 3"/>
          <p:cNvSpPr>
            <a:spLocks noGrp="1"/>
          </p:cNvSpPr>
          <p:nvPr>
            <p:ph type="sldNum" sz="quarter" idx="12"/>
          </p:nvPr>
        </p:nvSpPr>
        <p:spPr/>
        <p:txBody>
          <a:bodyPr/>
          <a:lstStyle/>
          <a:p>
            <a:fld id="{01186F5E-C15D-4D77-835E-44B16F21F441}" type="slidenum">
              <a:rPr lang="en-GB" smtClean="0"/>
              <a:t>20</a:t>
            </a:fld>
            <a:endParaRPr lang="en-GB"/>
          </a:p>
        </p:txBody>
      </p:sp>
    </p:spTree>
    <p:extLst>
      <p:ext uri="{BB962C8B-B14F-4D97-AF65-F5344CB8AC3E}">
        <p14:creationId xmlns:p14="http://schemas.microsoft.com/office/powerpoint/2010/main" val="58205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368" y="0"/>
            <a:ext cx="7498080" cy="1143000"/>
          </a:xfrm>
        </p:spPr>
        <p:txBody>
          <a:bodyPr/>
          <a:lstStyle/>
          <a:p>
            <a:r>
              <a:rPr lang="en-GB" dirty="0"/>
              <a:t>Results – LD hub reliability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908720"/>
            <a:ext cx="5760640" cy="5110900"/>
          </a:xfrm>
        </p:spPr>
      </p:pic>
      <p:sp>
        <p:nvSpPr>
          <p:cNvPr id="5" name="TextBox 4"/>
          <p:cNvSpPr txBox="1"/>
          <p:nvPr/>
        </p:nvSpPr>
        <p:spPr>
          <a:xfrm>
            <a:off x="1106368" y="5934670"/>
            <a:ext cx="7930128" cy="923330"/>
          </a:xfrm>
          <a:prstGeom prst="rect">
            <a:avLst/>
          </a:prstGeom>
          <a:noFill/>
        </p:spPr>
        <p:txBody>
          <a:bodyPr wrap="square" rtlCol="0">
            <a:spAutoFit/>
          </a:bodyPr>
          <a:lstStyle/>
          <a:p>
            <a:pPr algn="ctr"/>
            <a:r>
              <a:rPr lang="en-GB" dirty="0"/>
              <a:t>LD hub results (blue) compared against previous results (</a:t>
            </a:r>
            <a:r>
              <a:rPr lang="en-GB" dirty="0" err="1"/>
              <a:t>Bulik</a:t>
            </a:r>
            <a:r>
              <a:rPr lang="en-GB" dirty="0"/>
              <a:t>-Sullivan </a:t>
            </a:r>
            <a:r>
              <a:rPr lang="en-GB" i="1" dirty="0"/>
              <a:t>et al</a:t>
            </a:r>
            <a:r>
              <a:rPr lang="en-GB" dirty="0"/>
              <a:t>, 2015, Nat Genet) – discrepancies due to new QC protocols and more recently published GWAS results</a:t>
            </a:r>
          </a:p>
        </p:txBody>
      </p:sp>
      <p:sp>
        <p:nvSpPr>
          <p:cNvPr id="3" name="Slide Number Placeholder 2"/>
          <p:cNvSpPr>
            <a:spLocks noGrp="1"/>
          </p:cNvSpPr>
          <p:nvPr>
            <p:ph type="sldNum" sz="quarter" idx="12"/>
          </p:nvPr>
        </p:nvSpPr>
        <p:spPr/>
        <p:txBody>
          <a:bodyPr/>
          <a:lstStyle/>
          <a:p>
            <a:fld id="{01186F5E-C15D-4D77-835E-44B16F21F441}" type="slidenum">
              <a:rPr lang="en-GB" smtClean="0"/>
              <a:t>21</a:t>
            </a:fld>
            <a:endParaRPr lang="en-GB"/>
          </a:p>
        </p:txBody>
      </p:sp>
    </p:spTree>
    <p:extLst>
      <p:ext uri="{BB962C8B-B14F-4D97-AF65-F5344CB8AC3E}">
        <p14:creationId xmlns:p14="http://schemas.microsoft.com/office/powerpoint/2010/main" val="308187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2564904"/>
            <a:ext cx="7499350" cy="1513766"/>
          </a:xfrm>
        </p:spPr>
      </p:pic>
      <p:sp>
        <p:nvSpPr>
          <p:cNvPr id="4" name="Title 1"/>
          <p:cNvSpPr txBox="1">
            <a:spLocks/>
          </p:cNvSpPr>
          <p:nvPr/>
        </p:nvSpPr>
        <p:spPr>
          <a:xfrm>
            <a:off x="1115616" y="225736"/>
            <a:ext cx="7498080" cy="1143000"/>
          </a:xfrm>
          <a:prstGeom prst="rect">
            <a:avLst/>
          </a:prstGeom>
        </p:spPr>
        <p:txBody>
          <a:bodyPr anchor="ctr">
            <a:normAutofit fontScale="90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sz="4400" dirty="0"/>
              <a:t>LD Hub application – atopic dermatitis</a:t>
            </a:r>
            <a:endParaRPr lang="en-GB" dirty="0"/>
          </a:p>
        </p:txBody>
      </p:sp>
      <p:sp>
        <p:nvSpPr>
          <p:cNvPr id="6" name="Content Placeholder 2"/>
          <p:cNvSpPr txBox="1">
            <a:spLocks/>
          </p:cNvSpPr>
          <p:nvPr/>
        </p:nvSpPr>
        <p:spPr>
          <a:xfrm>
            <a:off x="1435608" y="1447800"/>
            <a:ext cx="7498080" cy="5077544"/>
          </a:xfrm>
          <a:prstGeom prst="rect">
            <a:avLst/>
          </a:prstGeom>
        </p:spPr>
        <p:txBody>
          <a:bodyPr>
            <a:normAutofit fontScale="92500"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GB" dirty="0"/>
              <a:t>Twin studies suggest that eczema has a heritability of ~80%</a:t>
            </a:r>
          </a:p>
          <a:p>
            <a:endParaRPr lang="en-GB" dirty="0"/>
          </a:p>
          <a:p>
            <a:endParaRPr lang="en-GB" dirty="0"/>
          </a:p>
          <a:p>
            <a:endParaRPr lang="en-GB" dirty="0"/>
          </a:p>
          <a:p>
            <a:endParaRPr lang="en-GB" dirty="0"/>
          </a:p>
          <a:p>
            <a:r>
              <a:rPr lang="en-GB" dirty="0"/>
              <a:t>LD score regression calculates H2 to be 7.8%</a:t>
            </a:r>
          </a:p>
          <a:p>
            <a:pPr lvl="1"/>
            <a:r>
              <a:rPr lang="en-GB" dirty="0"/>
              <a:t>Narrow-sense heritability (i.e. SNP heritability)</a:t>
            </a:r>
          </a:p>
          <a:p>
            <a:pPr lvl="1"/>
            <a:r>
              <a:rPr lang="en-GB" dirty="0"/>
              <a:t>Heterogeneity in EAGLE consortium’s atopic dermatitis cases</a:t>
            </a:r>
          </a:p>
        </p:txBody>
      </p:sp>
      <p:sp>
        <p:nvSpPr>
          <p:cNvPr id="3" name="Slide Number Placeholder 2"/>
          <p:cNvSpPr>
            <a:spLocks noGrp="1"/>
          </p:cNvSpPr>
          <p:nvPr>
            <p:ph type="sldNum" sz="quarter" idx="12"/>
          </p:nvPr>
        </p:nvSpPr>
        <p:spPr/>
        <p:txBody>
          <a:bodyPr/>
          <a:lstStyle/>
          <a:p>
            <a:fld id="{01186F5E-C15D-4D77-835E-44B16F21F441}" type="slidenum">
              <a:rPr lang="en-GB" smtClean="0"/>
              <a:t>22</a:t>
            </a:fld>
            <a:endParaRPr lang="en-GB"/>
          </a:p>
        </p:txBody>
      </p:sp>
    </p:spTree>
    <p:extLst>
      <p:ext uri="{BB962C8B-B14F-4D97-AF65-F5344CB8AC3E}">
        <p14:creationId xmlns:p14="http://schemas.microsoft.com/office/powerpoint/2010/main" val="177608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27050"/>
          <a:stretch/>
        </p:blipFill>
        <p:spPr>
          <a:xfrm>
            <a:off x="1259632" y="4019282"/>
            <a:ext cx="7499350" cy="2866102"/>
          </a:xfrm>
        </p:spPr>
      </p:pic>
      <p:sp>
        <p:nvSpPr>
          <p:cNvPr id="4" name="Title 1"/>
          <p:cNvSpPr txBox="1">
            <a:spLocks/>
          </p:cNvSpPr>
          <p:nvPr/>
        </p:nvSpPr>
        <p:spPr>
          <a:xfrm>
            <a:off x="1115616" y="225736"/>
            <a:ext cx="7498080" cy="1143000"/>
          </a:xfrm>
          <a:prstGeom prst="rect">
            <a:avLst/>
          </a:prstGeom>
        </p:spPr>
        <p:txBody>
          <a:bodyPr anchor="ctr">
            <a:normAutofit fontScale="90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altLang="en-US" sz="4400" dirty="0"/>
              <a:t>LD Hub application – atopic dermatitis (continued)</a:t>
            </a:r>
            <a:endParaRPr lang="en-GB" dirty="0"/>
          </a:p>
        </p:txBody>
      </p:sp>
      <p:sp>
        <p:nvSpPr>
          <p:cNvPr id="6" name="Content Placeholder 2"/>
          <p:cNvSpPr txBox="1">
            <a:spLocks/>
          </p:cNvSpPr>
          <p:nvPr/>
        </p:nvSpPr>
        <p:spPr>
          <a:xfrm>
            <a:off x="1435608" y="1340768"/>
            <a:ext cx="7498080" cy="507754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GB" dirty="0"/>
              <a:t>Well-known association between asthma and eczema replicated</a:t>
            </a:r>
          </a:p>
          <a:p>
            <a:r>
              <a:rPr lang="en-GB" dirty="0"/>
              <a:t>Suggestion of correlation with other immune mediated diseases</a:t>
            </a:r>
          </a:p>
          <a:p>
            <a:pPr lvl="1"/>
            <a:r>
              <a:rPr lang="en-GB" dirty="0"/>
              <a:t>Follow up with larger studies</a:t>
            </a:r>
          </a:p>
          <a:p>
            <a:endParaRPr lang="en-GB" dirty="0"/>
          </a:p>
          <a:p>
            <a:endParaRPr lang="en-GB" dirty="0"/>
          </a:p>
          <a:p>
            <a:pPr marL="82296" indent="0">
              <a:buNone/>
            </a:pPr>
            <a:endParaRPr lang="en-GB" dirty="0"/>
          </a:p>
        </p:txBody>
      </p:sp>
      <p:sp>
        <p:nvSpPr>
          <p:cNvPr id="3" name="Slide Number Placeholder 2"/>
          <p:cNvSpPr>
            <a:spLocks noGrp="1"/>
          </p:cNvSpPr>
          <p:nvPr>
            <p:ph type="sldNum" sz="quarter" idx="12"/>
          </p:nvPr>
        </p:nvSpPr>
        <p:spPr/>
        <p:txBody>
          <a:bodyPr/>
          <a:lstStyle/>
          <a:p>
            <a:fld id="{01186F5E-C15D-4D77-835E-44B16F21F441}" type="slidenum">
              <a:rPr lang="en-GB" smtClean="0"/>
              <a:t>23</a:t>
            </a:fld>
            <a:endParaRPr lang="en-GB"/>
          </a:p>
        </p:txBody>
      </p:sp>
    </p:spTree>
    <p:extLst>
      <p:ext uri="{BB962C8B-B14F-4D97-AF65-F5344CB8AC3E}">
        <p14:creationId xmlns:p14="http://schemas.microsoft.com/office/powerpoint/2010/main" val="1733515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824" y="170836"/>
            <a:ext cx="7776864" cy="1143000"/>
          </a:xfrm>
        </p:spPr>
        <p:txBody>
          <a:bodyPr>
            <a:normAutofit fontScale="90000"/>
          </a:bodyPr>
          <a:lstStyle/>
          <a:p>
            <a:r>
              <a:rPr lang="en-US" dirty="0"/>
              <a:t>LD Hub application – Type 2 diabetes</a:t>
            </a:r>
            <a:endParaRPr lang="en-GB" dirty="0"/>
          </a:p>
        </p:txBody>
      </p:sp>
      <p:sp>
        <p:nvSpPr>
          <p:cNvPr id="3" name="Content Placeholder 2"/>
          <p:cNvSpPr>
            <a:spLocks noGrp="1"/>
          </p:cNvSpPr>
          <p:nvPr>
            <p:ph idx="1"/>
          </p:nvPr>
        </p:nvSpPr>
        <p:spPr/>
        <p:txBody>
          <a:bodyPr/>
          <a:lstStyle/>
          <a:p>
            <a:endParaRPr lang="en-GB"/>
          </a:p>
        </p:txBody>
      </p:sp>
      <p:sp>
        <p:nvSpPr>
          <p:cNvPr id="4" name="Title 1"/>
          <p:cNvSpPr txBox="1">
            <a:spLocks/>
          </p:cNvSpPr>
          <p:nvPr/>
        </p:nvSpPr>
        <p:spPr>
          <a:xfrm>
            <a:off x="457200" y="533400"/>
            <a:ext cx="8229600" cy="646471"/>
          </a:xfrm>
          <a:prstGeom prst="rect">
            <a:avLst/>
          </a:prstGeom>
        </p:spPr>
        <p:txBody>
          <a:bodyPr anchor="ctr">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dirty="0"/>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324" y="1255340"/>
            <a:ext cx="5342012" cy="5342012"/>
          </a:xfrm>
          <a:prstGeom prst="rect">
            <a:avLst/>
          </a:prstGeom>
        </p:spPr>
      </p:pic>
      <p:sp>
        <p:nvSpPr>
          <p:cNvPr id="6" name="Slide Number Placeholder 5"/>
          <p:cNvSpPr>
            <a:spLocks noGrp="1"/>
          </p:cNvSpPr>
          <p:nvPr>
            <p:ph type="sldNum" sz="quarter" idx="12"/>
          </p:nvPr>
        </p:nvSpPr>
        <p:spPr/>
        <p:txBody>
          <a:bodyPr/>
          <a:lstStyle/>
          <a:p>
            <a:fld id="{01186F5E-C15D-4D77-835E-44B16F21F441}" type="slidenum">
              <a:rPr lang="en-GB" smtClean="0"/>
              <a:t>24</a:t>
            </a:fld>
            <a:endParaRPr lang="en-GB"/>
          </a:p>
        </p:txBody>
      </p:sp>
    </p:spTree>
    <p:extLst>
      <p:ext uri="{BB962C8B-B14F-4D97-AF65-F5344CB8AC3E}">
        <p14:creationId xmlns:p14="http://schemas.microsoft.com/office/powerpoint/2010/main" val="177769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567" y="116632"/>
            <a:ext cx="7498080" cy="1143000"/>
          </a:xfrm>
        </p:spPr>
        <p:txBody>
          <a:bodyPr>
            <a:normAutofit fontScale="90000"/>
          </a:bodyPr>
          <a:lstStyle/>
          <a:p>
            <a:r>
              <a:rPr lang="en-US" sz="4400" dirty="0"/>
              <a:t>Genetic correlation between metabolites and CHD</a:t>
            </a:r>
            <a:endParaRPr lang="en-GB" dirty="0"/>
          </a:p>
        </p:txBody>
      </p:sp>
      <p:sp>
        <p:nvSpPr>
          <p:cNvPr id="3" name="Content Placeholder 2"/>
          <p:cNvSpPr>
            <a:spLocks noGrp="1"/>
          </p:cNvSpPr>
          <p:nvPr>
            <p:ph idx="1"/>
          </p:nvPr>
        </p:nvSpPr>
        <p:spPr/>
        <p:txBody>
          <a:bodyPr/>
          <a:lstStyle/>
          <a:p>
            <a:endParaRPr lang="en-GB"/>
          </a:p>
        </p:txBody>
      </p:sp>
      <p:sp>
        <p:nvSpPr>
          <p:cNvPr id="4" name="Title 1"/>
          <p:cNvSpPr txBox="1">
            <a:spLocks/>
          </p:cNvSpPr>
          <p:nvPr/>
        </p:nvSpPr>
        <p:spPr>
          <a:xfrm>
            <a:off x="543372" y="494314"/>
            <a:ext cx="8229600" cy="9906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endParaRPr lang="en-US" sz="2400" dirty="0"/>
          </a:p>
        </p:txBody>
      </p:sp>
      <p:pic>
        <p:nvPicPr>
          <p:cNvPr id="5" name="Content Placeholder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339751" y="1537457"/>
            <a:ext cx="5133713" cy="5131903"/>
          </a:xfrm>
          <a:prstGeom prst="rect">
            <a:avLst/>
          </a:prstGeom>
        </p:spPr>
      </p:pic>
      <p:sp>
        <p:nvSpPr>
          <p:cNvPr id="6" name="Slide Number Placeholder 5"/>
          <p:cNvSpPr>
            <a:spLocks noGrp="1"/>
          </p:cNvSpPr>
          <p:nvPr>
            <p:ph type="sldNum" sz="quarter" idx="12"/>
          </p:nvPr>
        </p:nvSpPr>
        <p:spPr/>
        <p:txBody>
          <a:bodyPr/>
          <a:lstStyle/>
          <a:p>
            <a:fld id="{01186F5E-C15D-4D77-835E-44B16F21F441}" type="slidenum">
              <a:rPr lang="en-GB" smtClean="0"/>
              <a:t>25</a:t>
            </a:fld>
            <a:endParaRPr lang="en-GB"/>
          </a:p>
        </p:txBody>
      </p:sp>
    </p:spTree>
    <p:extLst>
      <p:ext uri="{BB962C8B-B14F-4D97-AF65-F5344CB8AC3E}">
        <p14:creationId xmlns:p14="http://schemas.microsoft.com/office/powerpoint/2010/main" val="818600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461" y="133745"/>
            <a:ext cx="7498080" cy="1143000"/>
          </a:xfrm>
        </p:spPr>
        <p:txBody>
          <a:bodyPr>
            <a:normAutofit fontScale="90000"/>
          </a:bodyPr>
          <a:lstStyle/>
          <a:p>
            <a:r>
              <a:rPr kumimoji="1" lang="en-US" altLang="zh-CN" sz="4400" dirty="0"/>
              <a:t>Integrative analytical strategy of LD Hub and MR-Base</a:t>
            </a:r>
            <a:endParaRPr lang="en-GB" dirty="0"/>
          </a:p>
        </p:txBody>
      </p:sp>
      <p:sp>
        <p:nvSpPr>
          <p:cNvPr id="3" name="Content Placeholder 2"/>
          <p:cNvSpPr>
            <a:spLocks noGrp="1"/>
          </p:cNvSpPr>
          <p:nvPr>
            <p:ph idx="1"/>
          </p:nvPr>
        </p:nvSpPr>
        <p:spPr/>
        <p:txBody>
          <a:bodyPr/>
          <a:lstStyle/>
          <a:p>
            <a:endParaRPr lang="en-GB"/>
          </a:p>
        </p:txBody>
      </p:sp>
      <p:sp>
        <p:nvSpPr>
          <p:cNvPr id="4" name="标题 1"/>
          <p:cNvSpPr txBox="1">
            <a:spLocks/>
          </p:cNvSpPr>
          <p:nvPr/>
        </p:nvSpPr>
        <p:spPr>
          <a:xfrm>
            <a:off x="1043610" y="425366"/>
            <a:ext cx="8229600" cy="9906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kumimoji="1" lang="zh-CN" altLang="en-US" sz="2800" dirty="0"/>
          </a:p>
        </p:txBody>
      </p:sp>
      <p:sp>
        <p:nvSpPr>
          <p:cNvPr id="5" name="内容占位符 2"/>
          <p:cNvSpPr txBox="1">
            <a:spLocks/>
          </p:cNvSpPr>
          <p:nvPr/>
        </p:nvSpPr>
        <p:spPr>
          <a:xfrm>
            <a:off x="1043610" y="1231123"/>
            <a:ext cx="8229600" cy="4657897"/>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kumimoji="1" lang="en-US" altLang="zh-CN" dirty="0"/>
              <a:t>Two-step strategy: </a:t>
            </a:r>
          </a:p>
          <a:p>
            <a:endParaRPr kumimoji="1" lang="en-US" altLang="zh-CN" dirty="0"/>
          </a:p>
          <a:p>
            <a:pPr marL="0" indent="0">
              <a:buFont typeface="Wingdings 2"/>
              <a:buNone/>
            </a:pPr>
            <a:endParaRPr kumimoji="1" lang="en-US" altLang="zh-CN" dirty="0"/>
          </a:p>
          <a:p>
            <a:pPr marL="82296" indent="0">
              <a:buNone/>
            </a:pPr>
            <a:endParaRPr kumimoji="1" lang="en-US" altLang="zh-CN" dirty="0"/>
          </a:p>
          <a:p>
            <a:pPr marL="82296" indent="0">
              <a:buNone/>
            </a:pPr>
            <a:r>
              <a:rPr kumimoji="1" lang="en-US" altLang="zh-CN" dirty="0"/>
              <a:t>Coronary Heart Disease and blood lipids</a:t>
            </a:r>
          </a:p>
        </p:txBody>
      </p:sp>
      <p:graphicFrame>
        <p:nvGraphicFramePr>
          <p:cNvPr id="6" name="表格 6"/>
          <p:cNvGraphicFramePr>
            <a:graphicFrameLocks noGrp="1"/>
          </p:cNvGraphicFramePr>
          <p:nvPr>
            <p:extLst>
              <p:ext uri="{D42A27DB-BD31-4B8C-83A1-F6EECF244321}">
                <p14:modId xmlns:p14="http://schemas.microsoft.com/office/powerpoint/2010/main" val="1787863558"/>
              </p:ext>
            </p:extLst>
          </p:nvPr>
        </p:nvGraphicFramePr>
        <p:xfrm>
          <a:off x="1043608" y="4075153"/>
          <a:ext cx="7890078" cy="1097280"/>
        </p:xfrm>
        <a:graphic>
          <a:graphicData uri="http://schemas.openxmlformats.org/drawingml/2006/table">
            <a:tbl>
              <a:tblPr firstRow="1" bandRow="1">
                <a:tableStyleId>{5A111915-BE36-4E01-A7E5-04B1672EAD32}</a:tableStyleId>
              </a:tblPr>
              <a:tblGrid>
                <a:gridCol w="1315013">
                  <a:extLst>
                    <a:ext uri="{9D8B030D-6E8A-4147-A177-3AD203B41FA5}">
                      <a16:colId xmlns:a16="http://schemas.microsoft.com/office/drawing/2014/main" val="20000"/>
                    </a:ext>
                  </a:extLst>
                </a:gridCol>
                <a:gridCol w="1315013">
                  <a:extLst>
                    <a:ext uri="{9D8B030D-6E8A-4147-A177-3AD203B41FA5}">
                      <a16:colId xmlns:a16="http://schemas.microsoft.com/office/drawing/2014/main" val="20001"/>
                    </a:ext>
                  </a:extLst>
                </a:gridCol>
                <a:gridCol w="1315013">
                  <a:extLst>
                    <a:ext uri="{9D8B030D-6E8A-4147-A177-3AD203B41FA5}">
                      <a16:colId xmlns:a16="http://schemas.microsoft.com/office/drawing/2014/main" val="20002"/>
                    </a:ext>
                  </a:extLst>
                </a:gridCol>
                <a:gridCol w="1315013">
                  <a:extLst>
                    <a:ext uri="{9D8B030D-6E8A-4147-A177-3AD203B41FA5}">
                      <a16:colId xmlns:a16="http://schemas.microsoft.com/office/drawing/2014/main" val="20003"/>
                    </a:ext>
                  </a:extLst>
                </a:gridCol>
                <a:gridCol w="1315013">
                  <a:extLst>
                    <a:ext uri="{9D8B030D-6E8A-4147-A177-3AD203B41FA5}">
                      <a16:colId xmlns:a16="http://schemas.microsoft.com/office/drawing/2014/main" val="20004"/>
                    </a:ext>
                  </a:extLst>
                </a:gridCol>
                <a:gridCol w="1315013">
                  <a:extLst>
                    <a:ext uri="{9D8B030D-6E8A-4147-A177-3AD203B41FA5}">
                      <a16:colId xmlns:a16="http://schemas.microsoft.com/office/drawing/2014/main" val="20005"/>
                    </a:ext>
                  </a:extLst>
                </a:gridCol>
              </a:tblGrid>
              <a:tr h="322835">
                <a:tc>
                  <a:txBody>
                    <a:bodyPr/>
                    <a:lstStyle/>
                    <a:p>
                      <a:r>
                        <a:rPr lang="en-US" altLang="zh-CN" dirty="0"/>
                        <a:t>Trait 1</a:t>
                      </a:r>
                      <a:endParaRPr lang="zh-CN" altLang="en-US" dirty="0"/>
                    </a:p>
                  </a:txBody>
                  <a:tcPr/>
                </a:tc>
                <a:tc>
                  <a:txBody>
                    <a:bodyPr/>
                    <a:lstStyle/>
                    <a:p>
                      <a:r>
                        <a:rPr lang="en-US" altLang="zh-CN" dirty="0"/>
                        <a:t>Trait 2</a:t>
                      </a:r>
                      <a:endParaRPr lang="zh-CN" altLang="en-US" dirty="0"/>
                    </a:p>
                  </a:txBody>
                  <a:tcPr/>
                </a:tc>
                <a:tc>
                  <a:txBody>
                    <a:bodyPr/>
                    <a:lstStyle/>
                    <a:p>
                      <a:r>
                        <a:rPr lang="en-US" altLang="zh-CN" dirty="0"/>
                        <a:t>Method</a:t>
                      </a:r>
                      <a:endParaRPr lang="zh-CN" altLang="en-US" dirty="0"/>
                    </a:p>
                  </a:txBody>
                  <a:tcPr/>
                </a:tc>
                <a:tc>
                  <a:txBody>
                    <a:bodyPr/>
                    <a:lstStyle/>
                    <a:p>
                      <a:r>
                        <a:rPr lang="en-US" altLang="zh-CN" dirty="0"/>
                        <a:t>r(G)</a:t>
                      </a:r>
                      <a:endParaRPr lang="zh-CN" altLang="en-US" dirty="0"/>
                    </a:p>
                  </a:txBody>
                  <a:tcPr/>
                </a:tc>
                <a:tc>
                  <a:txBody>
                    <a:bodyPr/>
                    <a:lstStyle/>
                    <a:p>
                      <a:r>
                        <a:rPr lang="en-US" altLang="zh-CN" dirty="0"/>
                        <a:t>SE</a:t>
                      </a:r>
                      <a:endParaRPr lang="zh-CN" altLang="en-US" dirty="0"/>
                    </a:p>
                  </a:txBody>
                  <a:tcPr/>
                </a:tc>
                <a:tc>
                  <a:txBody>
                    <a:bodyPr/>
                    <a:lstStyle/>
                    <a:p>
                      <a:r>
                        <a:rPr lang="en-US" altLang="zh-CN" dirty="0"/>
                        <a:t>P value</a:t>
                      </a:r>
                      <a:endParaRPr lang="zh-CN" altLang="en-US" dirty="0"/>
                    </a:p>
                  </a:txBody>
                  <a:tcPr/>
                </a:tc>
                <a:extLst>
                  <a:ext uri="{0D108BD9-81ED-4DB2-BD59-A6C34878D82A}">
                    <a16:rowId xmlns:a16="http://schemas.microsoft.com/office/drawing/2014/main" val="10000"/>
                  </a:ext>
                </a:extLst>
              </a:tr>
              <a:tr h="322835">
                <a:tc>
                  <a:txBody>
                    <a:bodyPr/>
                    <a:lstStyle/>
                    <a:p>
                      <a:r>
                        <a:rPr lang="en-US" altLang="zh-CN" dirty="0"/>
                        <a:t>HDL</a:t>
                      </a:r>
                      <a:endParaRPr lang="zh-CN" altLang="en-US" dirty="0"/>
                    </a:p>
                  </a:txBody>
                  <a:tcPr/>
                </a:tc>
                <a:tc>
                  <a:txBody>
                    <a:bodyPr/>
                    <a:lstStyle/>
                    <a:p>
                      <a:r>
                        <a:rPr lang="en-US" altLang="zh-CN" dirty="0"/>
                        <a:t>CAD</a:t>
                      </a:r>
                      <a:endParaRPr lang="zh-CN" altLang="en-US" dirty="0"/>
                    </a:p>
                  </a:txBody>
                  <a:tcPr/>
                </a:tc>
                <a:tc>
                  <a:txBody>
                    <a:bodyPr/>
                    <a:lstStyle/>
                    <a:p>
                      <a:r>
                        <a:rPr lang="en-US" altLang="zh-CN" dirty="0"/>
                        <a:t>LDSC - </a:t>
                      </a:r>
                      <a:r>
                        <a:rPr lang="en-US" altLang="zh-CN" dirty="0" err="1"/>
                        <a:t>rG</a:t>
                      </a:r>
                      <a:endParaRPr lang="zh-CN" altLang="en-US" dirty="0"/>
                    </a:p>
                  </a:txBody>
                  <a:tcPr/>
                </a:tc>
                <a:tc>
                  <a:txBody>
                    <a:bodyPr/>
                    <a:lstStyle/>
                    <a:p>
                      <a:r>
                        <a:rPr lang="en-US" altLang="zh-CN" dirty="0"/>
                        <a:t>-0.314</a:t>
                      </a:r>
                      <a:endParaRPr lang="zh-CN" altLang="en-US" dirty="0"/>
                    </a:p>
                  </a:txBody>
                  <a:tcPr/>
                </a:tc>
                <a:tc>
                  <a:txBody>
                    <a:bodyPr/>
                    <a:lstStyle/>
                    <a:p>
                      <a:r>
                        <a:rPr lang="en-US" altLang="zh-CN" dirty="0"/>
                        <a:t>0.042</a:t>
                      </a:r>
                      <a:endParaRPr lang="zh-CN" altLang="en-US" dirty="0"/>
                    </a:p>
                  </a:txBody>
                  <a:tcPr/>
                </a:tc>
                <a:tc>
                  <a:txBody>
                    <a:bodyPr/>
                    <a:lstStyle/>
                    <a:p>
                      <a:r>
                        <a:rPr lang="en-US" altLang="zh-CN" dirty="0"/>
                        <a:t>5.0 x 10</a:t>
                      </a:r>
                      <a:r>
                        <a:rPr lang="en-US" altLang="zh-CN" baseline="30000" dirty="0"/>
                        <a:t>-14</a:t>
                      </a:r>
                      <a:endParaRPr lang="zh-CN" altLang="en-US" baseline="30000" dirty="0"/>
                    </a:p>
                  </a:txBody>
                  <a:tcPr/>
                </a:tc>
                <a:extLst>
                  <a:ext uri="{0D108BD9-81ED-4DB2-BD59-A6C34878D82A}">
                    <a16:rowId xmlns:a16="http://schemas.microsoft.com/office/drawing/2014/main" val="10001"/>
                  </a:ext>
                </a:extLst>
              </a:tr>
              <a:tr h="322835">
                <a:tc>
                  <a:txBody>
                    <a:bodyPr/>
                    <a:lstStyle/>
                    <a:p>
                      <a:r>
                        <a:rPr lang="en-US" altLang="zh-CN" dirty="0"/>
                        <a:t>LDL</a:t>
                      </a:r>
                      <a:endParaRPr lang="zh-CN" altLang="en-US" dirty="0"/>
                    </a:p>
                  </a:txBody>
                  <a:tcPr/>
                </a:tc>
                <a:tc>
                  <a:txBody>
                    <a:bodyPr/>
                    <a:lstStyle/>
                    <a:p>
                      <a:r>
                        <a:rPr lang="en-US" altLang="zh-CN" dirty="0"/>
                        <a:t>CAD</a:t>
                      </a:r>
                      <a:endParaRPr lang="zh-CN" altLang="en-US" dirty="0"/>
                    </a:p>
                  </a:txBody>
                  <a:tcPr/>
                </a:tc>
                <a:tc>
                  <a:txBody>
                    <a:bodyPr/>
                    <a:lstStyle/>
                    <a:p>
                      <a:r>
                        <a:rPr lang="en-US" altLang="zh-CN" dirty="0"/>
                        <a:t>LDSC - </a:t>
                      </a:r>
                      <a:r>
                        <a:rPr lang="en-US" altLang="zh-CN" dirty="0" err="1"/>
                        <a:t>rG</a:t>
                      </a:r>
                      <a:endParaRPr lang="zh-CN" altLang="en-US" dirty="0"/>
                    </a:p>
                  </a:txBody>
                  <a:tcPr/>
                </a:tc>
                <a:tc>
                  <a:txBody>
                    <a:bodyPr/>
                    <a:lstStyle/>
                    <a:p>
                      <a:r>
                        <a:rPr lang="en-US" altLang="zh-CN" dirty="0"/>
                        <a:t>0.221</a:t>
                      </a:r>
                      <a:endParaRPr lang="zh-CN" altLang="en-US" dirty="0"/>
                    </a:p>
                  </a:txBody>
                  <a:tcPr/>
                </a:tc>
                <a:tc>
                  <a:txBody>
                    <a:bodyPr/>
                    <a:lstStyle/>
                    <a:p>
                      <a:r>
                        <a:rPr lang="en-US" altLang="zh-CN" dirty="0"/>
                        <a:t>0.051</a:t>
                      </a:r>
                      <a:endParaRPr lang="zh-CN" altLang="en-US" dirty="0"/>
                    </a:p>
                  </a:txBody>
                  <a:tcPr/>
                </a:tc>
                <a:tc>
                  <a:txBody>
                    <a:bodyPr/>
                    <a:lstStyle/>
                    <a:p>
                      <a:r>
                        <a:rPr lang="en-US" altLang="zh-CN" dirty="0"/>
                        <a:t>1.4 x 10</a:t>
                      </a:r>
                      <a:r>
                        <a:rPr lang="en-US" altLang="zh-CN" baseline="30000" dirty="0"/>
                        <a:t>-5</a:t>
                      </a:r>
                      <a:endParaRPr lang="zh-CN" altLang="en-US" baseline="30000" dirty="0"/>
                    </a:p>
                  </a:txBody>
                  <a:tcPr/>
                </a:tc>
                <a:extLst>
                  <a:ext uri="{0D108BD9-81ED-4DB2-BD59-A6C34878D82A}">
                    <a16:rowId xmlns:a16="http://schemas.microsoft.com/office/drawing/2014/main" val="10002"/>
                  </a:ext>
                </a:extLst>
              </a:tr>
            </a:tbl>
          </a:graphicData>
        </a:graphic>
      </p:graphicFrame>
      <p:graphicFrame>
        <p:nvGraphicFramePr>
          <p:cNvPr id="7" name="表格 7"/>
          <p:cNvGraphicFramePr>
            <a:graphicFrameLocks noGrp="1"/>
          </p:cNvGraphicFramePr>
          <p:nvPr>
            <p:extLst>
              <p:ext uri="{D42A27DB-BD31-4B8C-83A1-F6EECF244321}">
                <p14:modId xmlns:p14="http://schemas.microsoft.com/office/powerpoint/2010/main" val="414696958"/>
              </p:ext>
            </p:extLst>
          </p:nvPr>
        </p:nvGraphicFramePr>
        <p:xfrm>
          <a:off x="1043608" y="5356056"/>
          <a:ext cx="7890078" cy="1097280"/>
        </p:xfrm>
        <a:graphic>
          <a:graphicData uri="http://schemas.openxmlformats.org/drawingml/2006/table">
            <a:tbl>
              <a:tblPr firstRow="1" bandRow="1">
                <a:tableStyleId>{5A111915-BE36-4E01-A7E5-04B1672EAD32}</a:tableStyleId>
              </a:tblPr>
              <a:tblGrid>
                <a:gridCol w="1315013">
                  <a:extLst>
                    <a:ext uri="{9D8B030D-6E8A-4147-A177-3AD203B41FA5}">
                      <a16:colId xmlns:a16="http://schemas.microsoft.com/office/drawing/2014/main" val="20000"/>
                    </a:ext>
                  </a:extLst>
                </a:gridCol>
                <a:gridCol w="1315013">
                  <a:extLst>
                    <a:ext uri="{9D8B030D-6E8A-4147-A177-3AD203B41FA5}">
                      <a16:colId xmlns:a16="http://schemas.microsoft.com/office/drawing/2014/main" val="20001"/>
                    </a:ext>
                  </a:extLst>
                </a:gridCol>
                <a:gridCol w="1315013">
                  <a:extLst>
                    <a:ext uri="{9D8B030D-6E8A-4147-A177-3AD203B41FA5}">
                      <a16:colId xmlns:a16="http://schemas.microsoft.com/office/drawing/2014/main" val="20002"/>
                    </a:ext>
                  </a:extLst>
                </a:gridCol>
                <a:gridCol w="1315013">
                  <a:extLst>
                    <a:ext uri="{9D8B030D-6E8A-4147-A177-3AD203B41FA5}">
                      <a16:colId xmlns:a16="http://schemas.microsoft.com/office/drawing/2014/main" val="20003"/>
                    </a:ext>
                  </a:extLst>
                </a:gridCol>
                <a:gridCol w="1315013">
                  <a:extLst>
                    <a:ext uri="{9D8B030D-6E8A-4147-A177-3AD203B41FA5}">
                      <a16:colId xmlns:a16="http://schemas.microsoft.com/office/drawing/2014/main" val="20004"/>
                    </a:ext>
                  </a:extLst>
                </a:gridCol>
                <a:gridCol w="1315013">
                  <a:extLst>
                    <a:ext uri="{9D8B030D-6E8A-4147-A177-3AD203B41FA5}">
                      <a16:colId xmlns:a16="http://schemas.microsoft.com/office/drawing/2014/main" val="20005"/>
                    </a:ext>
                  </a:extLst>
                </a:gridCol>
              </a:tblGrid>
              <a:tr h="318793">
                <a:tc>
                  <a:txBody>
                    <a:bodyPr/>
                    <a:lstStyle/>
                    <a:p>
                      <a:r>
                        <a:rPr lang="en-US" altLang="zh-CN" dirty="0"/>
                        <a:t>Exposure</a:t>
                      </a:r>
                      <a:endParaRPr lang="zh-CN" altLang="en-US" dirty="0"/>
                    </a:p>
                  </a:txBody>
                  <a:tcPr/>
                </a:tc>
                <a:tc>
                  <a:txBody>
                    <a:bodyPr/>
                    <a:lstStyle/>
                    <a:p>
                      <a:r>
                        <a:rPr lang="en-US" altLang="zh-CN" dirty="0"/>
                        <a:t>Outcome</a:t>
                      </a:r>
                      <a:endParaRPr lang="zh-CN" altLang="en-US" dirty="0"/>
                    </a:p>
                  </a:txBody>
                  <a:tcPr/>
                </a:tc>
                <a:tc>
                  <a:txBody>
                    <a:bodyPr/>
                    <a:lstStyle/>
                    <a:p>
                      <a:r>
                        <a:rPr lang="en-US" altLang="zh-CN" dirty="0"/>
                        <a:t>Method</a:t>
                      </a:r>
                      <a:endParaRPr lang="zh-CN" altLang="en-US" dirty="0"/>
                    </a:p>
                  </a:txBody>
                  <a:tcPr/>
                </a:tc>
                <a:tc>
                  <a:txBody>
                    <a:bodyPr/>
                    <a:lstStyle/>
                    <a:p>
                      <a:r>
                        <a:rPr lang="en-US" altLang="zh-CN" dirty="0"/>
                        <a:t>Beta</a:t>
                      </a:r>
                      <a:endParaRPr lang="zh-CN" altLang="en-US" dirty="0"/>
                    </a:p>
                  </a:txBody>
                  <a:tcPr/>
                </a:tc>
                <a:tc>
                  <a:txBody>
                    <a:bodyPr/>
                    <a:lstStyle/>
                    <a:p>
                      <a:r>
                        <a:rPr lang="en-US" altLang="zh-CN" dirty="0"/>
                        <a:t>SE</a:t>
                      </a:r>
                      <a:endParaRPr lang="zh-CN" altLang="en-US" dirty="0"/>
                    </a:p>
                  </a:txBody>
                  <a:tcPr/>
                </a:tc>
                <a:tc>
                  <a:txBody>
                    <a:bodyPr/>
                    <a:lstStyle/>
                    <a:p>
                      <a:r>
                        <a:rPr lang="en-US" altLang="zh-CN" dirty="0"/>
                        <a:t>P value</a:t>
                      </a:r>
                      <a:endParaRPr lang="zh-CN" altLang="en-US" dirty="0"/>
                    </a:p>
                  </a:txBody>
                  <a:tcPr/>
                </a:tc>
                <a:extLst>
                  <a:ext uri="{0D108BD9-81ED-4DB2-BD59-A6C34878D82A}">
                    <a16:rowId xmlns:a16="http://schemas.microsoft.com/office/drawing/2014/main" val="10000"/>
                  </a:ext>
                </a:extLst>
              </a:tr>
              <a:tr h="323220">
                <a:tc>
                  <a:txBody>
                    <a:bodyPr/>
                    <a:lstStyle/>
                    <a:p>
                      <a:r>
                        <a:rPr lang="en-US" altLang="zh-CN" dirty="0"/>
                        <a:t>HDL</a:t>
                      </a:r>
                      <a:endParaRPr lang="zh-CN" altLang="en-US" dirty="0"/>
                    </a:p>
                  </a:txBody>
                  <a:tcPr/>
                </a:tc>
                <a:tc>
                  <a:txBody>
                    <a:bodyPr/>
                    <a:lstStyle/>
                    <a:p>
                      <a:r>
                        <a:rPr lang="en-US" altLang="zh-CN" dirty="0"/>
                        <a:t>CAD</a:t>
                      </a:r>
                      <a:endParaRPr lang="zh-CN" altLang="en-US" dirty="0"/>
                    </a:p>
                  </a:txBody>
                  <a:tcPr/>
                </a:tc>
                <a:tc>
                  <a:txBody>
                    <a:bodyPr/>
                    <a:lstStyle/>
                    <a:p>
                      <a:r>
                        <a:rPr lang="en-US" altLang="zh-CN" dirty="0"/>
                        <a:t>MR - Egger</a:t>
                      </a:r>
                      <a:endParaRPr lang="zh-CN" altLang="en-US" dirty="0"/>
                    </a:p>
                  </a:txBody>
                  <a:tcPr/>
                </a:tc>
                <a:tc>
                  <a:txBody>
                    <a:bodyPr/>
                    <a:lstStyle/>
                    <a:p>
                      <a:r>
                        <a:rPr lang="en-US" altLang="zh-CN" dirty="0"/>
                        <a:t>0.056</a:t>
                      </a:r>
                      <a:endParaRPr lang="zh-CN" altLang="en-US" dirty="0"/>
                    </a:p>
                  </a:txBody>
                  <a:tcPr/>
                </a:tc>
                <a:tc>
                  <a:txBody>
                    <a:bodyPr/>
                    <a:lstStyle/>
                    <a:p>
                      <a:r>
                        <a:rPr lang="en-US" altLang="zh-CN" dirty="0"/>
                        <a:t>0.087</a:t>
                      </a:r>
                      <a:endParaRPr lang="zh-CN" altLang="en-US" dirty="0"/>
                    </a:p>
                  </a:txBody>
                  <a:tcPr/>
                </a:tc>
                <a:tc>
                  <a:txBody>
                    <a:bodyPr/>
                    <a:lstStyle/>
                    <a:p>
                      <a:r>
                        <a:rPr lang="en-US" altLang="zh-CN" dirty="0"/>
                        <a:t>0.52</a:t>
                      </a:r>
                      <a:endParaRPr lang="zh-CN" altLang="en-US" dirty="0"/>
                    </a:p>
                  </a:txBody>
                  <a:tcPr/>
                </a:tc>
                <a:extLst>
                  <a:ext uri="{0D108BD9-81ED-4DB2-BD59-A6C34878D82A}">
                    <a16:rowId xmlns:a16="http://schemas.microsoft.com/office/drawing/2014/main" val="10001"/>
                  </a:ext>
                </a:extLst>
              </a:tr>
              <a:tr h="323220">
                <a:tc>
                  <a:txBody>
                    <a:bodyPr/>
                    <a:lstStyle/>
                    <a:p>
                      <a:r>
                        <a:rPr lang="en-US" altLang="zh-CN" dirty="0"/>
                        <a:t>LDL</a:t>
                      </a:r>
                      <a:endParaRPr lang="zh-CN" altLang="en-US" dirty="0"/>
                    </a:p>
                  </a:txBody>
                  <a:tcPr/>
                </a:tc>
                <a:tc>
                  <a:txBody>
                    <a:bodyPr/>
                    <a:lstStyle/>
                    <a:p>
                      <a:r>
                        <a:rPr lang="en-US" altLang="zh-CN" dirty="0"/>
                        <a:t>CAD</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MR</a:t>
                      </a:r>
                      <a:r>
                        <a:rPr lang="en-US" altLang="zh-CN" sz="1800" baseline="0" dirty="0"/>
                        <a:t> - Egger</a:t>
                      </a:r>
                      <a:endParaRPr lang="zh-CN" altLang="en-US" sz="1800" dirty="0"/>
                    </a:p>
                  </a:txBody>
                  <a:tcPr/>
                </a:tc>
                <a:tc>
                  <a:txBody>
                    <a:bodyPr/>
                    <a:lstStyle/>
                    <a:p>
                      <a:r>
                        <a:rPr lang="en-US" altLang="zh-CN" sz="1800" kern="1200" dirty="0"/>
                        <a:t>0.443</a:t>
                      </a:r>
                      <a:endParaRPr lang="zh-CN" altLang="en-US" sz="1800" kern="1200" dirty="0">
                        <a:solidFill>
                          <a:schemeClr val="dk1"/>
                        </a:solidFill>
                        <a:latin typeface="+mn-lt"/>
                        <a:ea typeface="+mn-ea"/>
                        <a:cs typeface="+mn-cs"/>
                      </a:endParaRPr>
                    </a:p>
                  </a:txBody>
                  <a:tcPr/>
                </a:tc>
                <a:tc>
                  <a:txBody>
                    <a:bodyPr/>
                    <a:lstStyle/>
                    <a:p>
                      <a:r>
                        <a:rPr lang="en-US" altLang="zh-CN" dirty="0"/>
                        <a:t>0.061</a:t>
                      </a:r>
                      <a:endParaRPr lang="zh-CN" altLang="en-US" dirty="0"/>
                    </a:p>
                  </a:txBody>
                  <a:tcPr/>
                </a:tc>
                <a:tc>
                  <a:txBody>
                    <a:bodyPr/>
                    <a:lstStyle/>
                    <a:p>
                      <a:r>
                        <a:rPr lang="en-US" altLang="zh-CN" dirty="0"/>
                        <a:t>1.12 x 10</a:t>
                      </a:r>
                      <a:r>
                        <a:rPr lang="en-US" altLang="zh-CN" baseline="30000" dirty="0"/>
                        <a:t>-10</a:t>
                      </a:r>
                      <a:endParaRPr lang="zh-CN" altLang="en-US" baseline="30000" dirty="0"/>
                    </a:p>
                  </a:txBody>
                  <a:tcPr/>
                </a:tc>
                <a:extLst>
                  <a:ext uri="{0D108BD9-81ED-4DB2-BD59-A6C34878D82A}">
                    <a16:rowId xmlns:a16="http://schemas.microsoft.com/office/drawing/2014/main" val="10002"/>
                  </a:ext>
                </a:extLst>
              </a:tr>
            </a:tbl>
          </a:graphicData>
        </a:graphic>
      </p:graphicFrame>
      <p:graphicFrame>
        <p:nvGraphicFramePr>
          <p:cNvPr id="10" name="图表 3"/>
          <p:cNvGraphicFramePr/>
          <p:nvPr>
            <p:extLst>
              <p:ext uri="{D42A27DB-BD31-4B8C-83A1-F6EECF244321}">
                <p14:modId xmlns:p14="http://schemas.microsoft.com/office/powerpoint/2010/main" val="2046513127"/>
              </p:ext>
            </p:extLst>
          </p:nvPr>
        </p:nvGraphicFramePr>
        <p:xfrm>
          <a:off x="1072208" y="1841061"/>
          <a:ext cx="8024166" cy="1759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p:cNvSpPr>
            <a:spLocks noGrp="1"/>
          </p:cNvSpPr>
          <p:nvPr>
            <p:ph type="sldNum" sz="quarter" idx="12"/>
          </p:nvPr>
        </p:nvSpPr>
        <p:spPr/>
        <p:txBody>
          <a:bodyPr/>
          <a:lstStyle/>
          <a:p>
            <a:fld id="{01186F5E-C15D-4D77-835E-44B16F21F441}" type="slidenum">
              <a:rPr lang="en-GB" smtClean="0"/>
              <a:t>26</a:t>
            </a:fld>
            <a:endParaRPr lang="en-GB"/>
          </a:p>
        </p:txBody>
      </p:sp>
    </p:spTree>
    <p:extLst>
      <p:ext uri="{BB962C8B-B14F-4D97-AF65-F5344CB8AC3E}">
        <p14:creationId xmlns:p14="http://schemas.microsoft.com/office/powerpoint/2010/main" val="2989345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49734"/>
            <a:ext cx="7498080" cy="1143000"/>
          </a:xfrm>
        </p:spPr>
        <p:txBody>
          <a:bodyPr>
            <a:normAutofit fontScale="90000"/>
          </a:bodyPr>
          <a:lstStyle/>
          <a:p>
            <a:r>
              <a:rPr lang="en-US" altLang="zh-CN" sz="4400" dirty="0"/>
              <a:t>Three way comparison: metabolites causally correlated with CHD</a:t>
            </a:r>
            <a:endParaRPr lang="en-GB" dirty="0"/>
          </a:p>
        </p:txBody>
      </p:sp>
      <p:sp>
        <p:nvSpPr>
          <p:cNvPr id="3" name="Content Placeholder 2"/>
          <p:cNvSpPr>
            <a:spLocks noGrp="1"/>
          </p:cNvSpPr>
          <p:nvPr>
            <p:ph idx="1"/>
          </p:nvPr>
        </p:nvSpPr>
        <p:spPr/>
        <p:txBody>
          <a:bodyPr/>
          <a:lstStyle/>
          <a:p>
            <a:endParaRPr lang="en-GB" dirty="0"/>
          </a:p>
        </p:txBody>
      </p:sp>
      <p:sp>
        <p:nvSpPr>
          <p:cNvPr id="4" name="标题 1"/>
          <p:cNvSpPr txBox="1">
            <a:spLocks/>
          </p:cNvSpPr>
          <p:nvPr/>
        </p:nvSpPr>
        <p:spPr>
          <a:xfrm>
            <a:off x="1043608" y="692150"/>
            <a:ext cx="8452983" cy="633413"/>
          </a:xfrm>
          <a:prstGeom prst="rect">
            <a:avLst/>
          </a:prstGeom>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defRPr/>
            </a:pPr>
            <a:endParaRPr lang="zh-CN" altLang="en-US" sz="2400" dirty="0"/>
          </a:p>
        </p:txBody>
      </p:sp>
      <p:pic>
        <p:nvPicPr>
          <p:cNvPr id="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570" y="2256612"/>
            <a:ext cx="3700930" cy="315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35859" y="4105872"/>
            <a:ext cx="1874044" cy="677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2954489"/>
            <a:ext cx="4516704" cy="101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fld id="{01186F5E-C15D-4D77-835E-44B16F21F441}" type="slidenum">
              <a:rPr lang="en-GB" smtClean="0"/>
              <a:t>27</a:t>
            </a:fld>
            <a:endParaRPr lang="en-GB"/>
          </a:p>
        </p:txBody>
      </p:sp>
    </p:spTree>
    <p:extLst>
      <p:ext uri="{BB962C8B-B14F-4D97-AF65-F5344CB8AC3E}">
        <p14:creationId xmlns:p14="http://schemas.microsoft.com/office/powerpoint/2010/main" val="409129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74638"/>
            <a:ext cx="7498080" cy="1143000"/>
          </a:xfrm>
        </p:spPr>
        <p:txBody>
          <a:bodyPr/>
          <a:lstStyle/>
          <a:p>
            <a:r>
              <a:rPr lang="en-GB" dirty="0"/>
              <a:t>Discussion &amp; Next steps</a:t>
            </a:r>
          </a:p>
        </p:txBody>
      </p:sp>
      <p:sp>
        <p:nvSpPr>
          <p:cNvPr id="3" name="Content Placeholder 2"/>
          <p:cNvSpPr>
            <a:spLocks noGrp="1"/>
          </p:cNvSpPr>
          <p:nvPr>
            <p:ph idx="1"/>
          </p:nvPr>
        </p:nvSpPr>
        <p:spPr>
          <a:xfrm>
            <a:off x="1331640" y="1447800"/>
            <a:ext cx="7498080" cy="5077544"/>
          </a:xfrm>
        </p:spPr>
        <p:txBody>
          <a:bodyPr>
            <a:normAutofit fontScale="92500" lnSpcReduction="10000"/>
          </a:bodyPr>
          <a:lstStyle/>
          <a:p>
            <a:r>
              <a:rPr lang="en-GB" dirty="0"/>
              <a:t>Growing the database</a:t>
            </a:r>
          </a:p>
          <a:p>
            <a:pPr lvl="1"/>
            <a:r>
              <a:rPr lang="en-GB" dirty="0"/>
              <a:t>Pre-existing / newly emerging GWASs</a:t>
            </a:r>
          </a:p>
          <a:p>
            <a:pPr lvl="1"/>
            <a:r>
              <a:rPr lang="en-GB" dirty="0"/>
              <a:t>10000+ phenotypes in UK Biobank: 150K, 500K</a:t>
            </a:r>
          </a:p>
          <a:p>
            <a:r>
              <a:rPr lang="en-GB" dirty="0"/>
              <a:t>Extending new methodology</a:t>
            </a:r>
          </a:p>
          <a:p>
            <a:pPr lvl="1"/>
            <a:r>
              <a:rPr lang="en-GB" dirty="0"/>
              <a:t>Bivariate stratified LD score regression</a:t>
            </a:r>
          </a:p>
          <a:p>
            <a:pPr lvl="1"/>
            <a:r>
              <a:rPr lang="en-GB" dirty="0"/>
              <a:t>Phenome-wide scan </a:t>
            </a:r>
          </a:p>
          <a:p>
            <a:r>
              <a:rPr lang="en-GB" dirty="0"/>
              <a:t>Beyond genetics</a:t>
            </a:r>
          </a:p>
          <a:p>
            <a:pPr lvl="1"/>
            <a:r>
              <a:rPr lang="en-GB" dirty="0"/>
              <a:t>Fine mapping</a:t>
            </a:r>
          </a:p>
          <a:p>
            <a:pPr lvl="1"/>
            <a:r>
              <a:rPr lang="en-GB" dirty="0"/>
              <a:t>Annotations and enrichments</a:t>
            </a:r>
          </a:p>
          <a:p>
            <a:r>
              <a:rPr lang="en-GB" dirty="0"/>
              <a:t>A Global GWAS summary results database</a:t>
            </a:r>
          </a:p>
          <a:p>
            <a:pPr lvl="1"/>
            <a:r>
              <a:rPr lang="en-GB" dirty="0"/>
              <a:t>GWAS data from Eastern Asian and African</a:t>
            </a:r>
          </a:p>
          <a:p>
            <a:endParaRPr lang="en-GB" dirty="0"/>
          </a:p>
        </p:txBody>
      </p:sp>
      <p:sp>
        <p:nvSpPr>
          <p:cNvPr id="4" name="Slide Number Placeholder 3"/>
          <p:cNvSpPr>
            <a:spLocks noGrp="1"/>
          </p:cNvSpPr>
          <p:nvPr>
            <p:ph type="sldNum" sz="quarter" idx="12"/>
          </p:nvPr>
        </p:nvSpPr>
        <p:spPr/>
        <p:txBody>
          <a:bodyPr/>
          <a:lstStyle/>
          <a:p>
            <a:fld id="{01186F5E-C15D-4D77-835E-44B16F21F441}" type="slidenum">
              <a:rPr lang="en-GB" smtClean="0"/>
              <a:t>28</a:t>
            </a:fld>
            <a:endParaRPr lang="en-GB"/>
          </a:p>
        </p:txBody>
      </p:sp>
    </p:spTree>
    <p:extLst>
      <p:ext uri="{BB962C8B-B14F-4D97-AF65-F5344CB8AC3E}">
        <p14:creationId xmlns:p14="http://schemas.microsoft.com/office/powerpoint/2010/main" val="427446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488" y="-86494"/>
            <a:ext cx="7498080" cy="1143000"/>
          </a:xfrm>
        </p:spPr>
        <p:txBody>
          <a:bodyPr>
            <a:normAutofit fontScale="90000"/>
          </a:bodyPr>
          <a:lstStyle/>
          <a:p>
            <a:r>
              <a:rPr lang="en-GB" dirty="0"/>
              <a:t>Limitations of LD score regression</a:t>
            </a:r>
          </a:p>
        </p:txBody>
      </p:sp>
      <p:sp>
        <p:nvSpPr>
          <p:cNvPr id="3" name="Content Placeholder 2"/>
          <p:cNvSpPr>
            <a:spLocks noGrp="1"/>
          </p:cNvSpPr>
          <p:nvPr>
            <p:ph idx="1"/>
          </p:nvPr>
        </p:nvSpPr>
        <p:spPr>
          <a:xfrm>
            <a:off x="1361460" y="908720"/>
            <a:ext cx="7498080" cy="5616624"/>
          </a:xfrm>
        </p:spPr>
        <p:txBody>
          <a:bodyPr>
            <a:normAutofit fontScale="92500" lnSpcReduction="10000"/>
          </a:bodyPr>
          <a:lstStyle/>
          <a:p>
            <a:r>
              <a:rPr lang="en-GB" dirty="0"/>
              <a:t>Data collection, harmonisation and QC was a time-consuming task</a:t>
            </a:r>
          </a:p>
          <a:p>
            <a:pPr lvl="1"/>
            <a:r>
              <a:rPr lang="en-GB" dirty="0"/>
              <a:t>Solved with LD hub</a:t>
            </a:r>
          </a:p>
          <a:p>
            <a:r>
              <a:rPr lang="en-GB" dirty="0"/>
              <a:t>Substantial differences between reference panel and GWAS sample in terms of ancestry</a:t>
            </a:r>
          </a:p>
          <a:p>
            <a:pPr lvl="1"/>
            <a:r>
              <a:rPr lang="en-GB" dirty="0"/>
              <a:t>Inconsistency between LD patterns</a:t>
            </a:r>
          </a:p>
          <a:p>
            <a:pPr lvl="1"/>
            <a:r>
              <a:rPr lang="en-GB" dirty="0"/>
              <a:t>Hopefully will be solved by LD hub with more published GWASs in different ethnicities</a:t>
            </a:r>
          </a:p>
          <a:p>
            <a:r>
              <a:rPr lang="en-GB" dirty="0"/>
              <a:t>Not robust for all traits (e.g. if H2 is low)</a:t>
            </a:r>
          </a:p>
          <a:p>
            <a:r>
              <a:rPr lang="en-GB" dirty="0"/>
              <a:t>Small sample sizes are also a problem</a:t>
            </a:r>
          </a:p>
          <a:p>
            <a:pPr lvl="1"/>
            <a:r>
              <a:rPr lang="en-GB" dirty="0"/>
              <a:t>Use GCTA when n&lt;3,000</a:t>
            </a:r>
          </a:p>
        </p:txBody>
      </p:sp>
      <p:sp>
        <p:nvSpPr>
          <p:cNvPr id="4" name="Slide Number Placeholder 3"/>
          <p:cNvSpPr>
            <a:spLocks noGrp="1"/>
          </p:cNvSpPr>
          <p:nvPr>
            <p:ph type="sldNum" sz="quarter" idx="12"/>
          </p:nvPr>
        </p:nvSpPr>
        <p:spPr/>
        <p:txBody>
          <a:bodyPr/>
          <a:lstStyle/>
          <a:p>
            <a:fld id="{01186F5E-C15D-4D77-835E-44B16F21F441}" type="slidenum">
              <a:rPr lang="en-GB" smtClean="0"/>
              <a:t>29</a:t>
            </a:fld>
            <a:endParaRPr lang="en-GB"/>
          </a:p>
        </p:txBody>
      </p:sp>
    </p:spTree>
    <p:extLst>
      <p:ext uri="{BB962C8B-B14F-4D97-AF65-F5344CB8AC3E}">
        <p14:creationId xmlns:p14="http://schemas.microsoft.com/office/powerpoint/2010/main" val="2358214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520458"/>
            <a:ext cx="7498080" cy="1143000"/>
          </a:xfrm>
        </p:spPr>
        <p:txBody>
          <a:bodyPr>
            <a:normAutofit fontScale="90000"/>
          </a:bodyPr>
          <a:lstStyle/>
          <a:p>
            <a:r>
              <a:rPr lang="en-US" altLang="zh-CN" sz="4400" dirty="0"/>
              <a:t>GWAS summary-level resource in the post-GWAS era</a:t>
            </a:r>
            <a:br>
              <a:rPr lang="zh-CN" altLang="en-US" sz="4400" dirty="0"/>
            </a:br>
            <a:endParaRPr lang="en-GB" dirty="0"/>
          </a:p>
        </p:txBody>
      </p:sp>
      <p:sp>
        <p:nvSpPr>
          <p:cNvPr id="7" name="标题 1"/>
          <p:cNvSpPr txBox="1">
            <a:spLocks/>
          </p:cNvSpPr>
          <p:nvPr/>
        </p:nvSpPr>
        <p:spPr>
          <a:xfrm>
            <a:off x="1331640" y="349008"/>
            <a:ext cx="8262938" cy="74295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zh-CN" altLang="en-US" sz="2800" dirty="0"/>
          </a:p>
        </p:txBody>
      </p:sp>
      <p:sp>
        <p:nvSpPr>
          <p:cNvPr id="8" name="内容占位符 2"/>
          <p:cNvSpPr txBox="1">
            <a:spLocks/>
          </p:cNvSpPr>
          <p:nvPr/>
        </p:nvSpPr>
        <p:spPr>
          <a:xfrm>
            <a:off x="1187624" y="5013176"/>
            <a:ext cx="7746064" cy="1728192"/>
          </a:xfrm>
          <a:prstGeom prst="rect">
            <a:avLst/>
          </a:prstGeom>
        </p:spPr>
        <p:txBody>
          <a:bodyPr>
            <a:normAutofit fontScale="62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defRPr/>
            </a:pPr>
            <a:r>
              <a:rPr lang="en-US" altLang="en-US" dirty="0">
                <a:latin typeface="+mj-lt"/>
                <a:ea typeface="Times New Roman" charset="0"/>
                <a:cs typeface="Times New Roman" charset="0"/>
              </a:rPr>
              <a:t>11 years of genome-wide association studies: &gt;2000 GWAS </a:t>
            </a:r>
            <a:endParaRPr lang="en-US" altLang="zh-CN" dirty="0">
              <a:latin typeface="+mj-lt"/>
              <a:ea typeface="Times New Roman" charset="0"/>
              <a:cs typeface="Times New Roman" charset="0"/>
            </a:endParaRPr>
          </a:p>
          <a:p>
            <a:pPr>
              <a:defRPr/>
            </a:pPr>
            <a:r>
              <a:rPr lang="en-US" altLang="zh-CN" dirty="0">
                <a:latin typeface="+mj-lt"/>
                <a:ea typeface="Times New Roman" charset="0"/>
                <a:cs typeface="Times New Roman" charset="0"/>
              </a:rPr>
              <a:t>GWAS summary results are valuable resource for methods, e.g. LD score regression, two-sample Mendelian randomization, fine mapping, imputation</a:t>
            </a:r>
          </a:p>
          <a:p>
            <a:pPr>
              <a:defRPr/>
            </a:pPr>
            <a:r>
              <a:rPr lang="en-US" altLang="zh-CN" dirty="0">
                <a:latin typeface="+mj-lt"/>
                <a:ea typeface="Times New Roman" charset="0"/>
                <a:cs typeface="Times New Roman" charset="0"/>
              </a:rPr>
              <a:t>Time consuming and challenging to collect and centralize data, harmonize information and setup an automated analysis pipeline </a:t>
            </a:r>
          </a:p>
        </p:txBody>
      </p:sp>
      <p:pic>
        <p:nvPicPr>
          <p:cNvPr id="9"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4697" y="1688836"/>
            <a:ext cx="6451917" cy="311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01186F5E-C15D-4D77-835E-44B16F21F441}" type="slidenum">
              <a:rPr lang="en-GB" smtClean="0"/>
              <a:t>3</a:t>
            </a:fld>
            <a:endParaRPr lang="en-GB"/>
          </a:p>
        </p:txBody>
      </p:sp>
    </p:spTree>
    <p:extLst>
      <p:ext uri="{BB962C8B-B14F-4D97-AF65-F5344CB8AC3E}">
        <p14:creationId xmlns:p14="http://schemas.microsoft.com/office/powerpoint/2010/main" val="4267440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Content Placeholder 2"/>
          <p:cNvSpPr>
            <a:spLocks noGrp="1"/>
          </p:cNvSpPr>
          <p:nvPr>
            <p:ph idx="1"/>
          </p:nvPr>
        </p:nvSpPr>
        <p:spPr/>
        <p:txBody>
          <a:bodyPr>
            <a:normAutofit/>
          </a:bodyPr>
          <a:lstStyle/>
          <a:p>
            <a:pPr>
              <a:spcBef>
                <a:spcPct val="0"/>
              </a:spcBef>
            </a:pPr>
            <a:r>
              <a:rPr lang="en-US" altLang="en-US" sz="3000" dirty="0">
                <a:latin typeface="+mj-lt"/>
                <a:ea typeface="Times New Roman" charset="0"/>
                <a:cs typeface="Times New Roman" charset="0"/>
              </a:rPr>
              <a:t>LD hub: Large GWAS summary statistics database with 200+ traits</a:t>
            </a:r>
          </a:p>
          <a:p>
            <a:pPr>
              <a:spcBef>
                <a:spcPct val="0"/>
              </a:spcBef>
            </a:pPr>
            <a:r>
              <a:rPr lang="en-US" altLang="en-US" sz="3000" dirty="0">
                <a:latin typeface="+mj-lt"/>
                <a:ea typeface="Times New Roman" charset="0"/>
                <a:cs typeface="Times New Roman" charset="0"/>
              </a:rPr>
              <a:t>Fast bivariate LD score regression analysis: ~2 hours for all traits</a:t>
            </a:r>
          </a:p>
          <a:p>
            <a:pPr>
              <a:spcBef>
                <a:spcPct val="0"/>
              </a:spcBef>
            </a:pPr>
            <a:r>
              <a:rPr lang="en-US" altLang="en-US" sz="3000" dirty="0">
                <a:latin typeface="+mj-lt"/>
                <a:ea typeface="Times New Roman" charset="0"/>
                <a:cs typeface="Times New Roman" charset="0"/>
              </a:rPr>
              <a:t>User friendly: click and collect</a:t>
            </a:r>
          </a:p>
          <a:p>
            <a:pPr>
              <a:spcBef>
                <a:spcPct val="0"/>
              </a:spcBef>
            </a:pPr>
            <a:r>
              <a:rPr lang="en-US" altLang="en-US" sz="3000" dirty="0">
                <a:latin typeface="+mj-lt"/>
                <a:ea typeface="Times New Roman" charset="0"/>
                <a:cs typeface="Times New Roman" charset="0"/>
              </a:rPr>
              <a:t>~340 million possible pair-wise correlations amongst multiple GWAS</a:t>
            </a:r>
          </a:p>
          <a:p>
            <a:pPr>
              <a:spcBef>
                <a:spcPct val="0"/>
              </a:spcBef>
            </a:pPr>
            <a:r>
              <a:rPr lang="en-US" altLang="en-US" sz="3000" dirty="0">
                <a:latin typeface="+mj-lt"/>
                <a:ea typeface="Times New Roman" charset="0"/>
                <a:cs typeface="Times New Roman" charset="0"/>
              </a:rPr>
              <a:t>Standardized approached which improves robustness</a:t>
            </a:r>
          </a:p>
          <a:p>
            <a:pPr>
              <a:spcBef>
                <a:spcPct val="0"/>
              </a:spcBef>
            </a:pPr>
            <a:r>
              <a:rPr lang="en-US" altLang="en-US" sz="3000" dirty="0">
                <a:latin typeface="+mj-lt"/>
                <a:ea typeface="Times New Roman" charset="0"/>
                <a:cs typeface="Times New Roman" charset="0"/>
              </a:rPr>
              <a:t>Can be used to generate hypotheses</a:t>
            </a:r>
          </a:p>
        </p:txBody>
      </p:sp>
      <p:sp>
        <p:nvSpPr>
          <p:cNvPr id="4" name="Slide Number Placeholder 3"/>
          <p:cNvSpPr>
            <a:spLocks noGrp="1"/>
          </p:cNvSpPr>
          <p:nvPr>
            <p:ph type="sldNum" sz="quarter" idx="12"/>
          </p:nvPr>
        </p:nvSpPr>
        <p:spPr/>
        <p:txBody>
          <a:bodyPr/>
          <a:lstStyle/>
          <a:p>
            <a:fld id="{01186F5E-C15D-4D77-835E-44B16F21F441}" type="slidenum">
              <a:rPr lang="en-GB" smtClean="0"/>
              <a:t>30</a:t>
            </a:fld>
            <a:endParaRPr lang="en-GB"/>
          </a:p>
        </p:txBody>
      </p:sp>
    </p:spTree>
    <p:extLst>
      <p:ext uri="{BB962C8B-B14F-4D97-AF65-F5344CB8AC3E}">
        <p14:creationId xmlns:p14="http://schemas.microsoft.com/office/powerpoint/2010/main" val="363632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4489"/>
            <a:ext cx="7498080" cy="1143000"/>
          </a:xfrm>
        </p:spPr>
        <p:txBody>
          <a:bodyPr/>
          <a:lstStyle/>
          <a:p>
            <a:r>
              <a:rPr lang="en-GB" dirty="0"/>
              <a:t>Introduction to study</a:t>
            </a:r>
          </a:p>
        </p:txBody>
      </p:sp>
      <p:sp>
        <p:nvSpPr>
          <p:cNvPr id="3" name="Content Placeholder 2"/>
          <p:cNvSpPr>
            <a:spLocks noGrp="1"/>
          </p:cNvSpPr>
          <p:nvPr>
            <p:ph idx="1"/>
          </p:nvPr>
        </p:nvSpPr>
        <p:spPr>
          <a:xfrm>
            <a:off x="1259632" y="1124744"/>
            <a:ext cx="7632848" cy="5657056"/>
          </a:xfrm>
        </p:spPr>
        <p:txBody>
          <a:bodyPr>
            <a:normAutofit fontScale="62500" lnSpcReduction="20000"/>
          </a:bodyPr>
          <a:lstStyle/>
          <a:p>
            <a:r>
              <a:rPr lang="en-US" dirty="0"/>
              <a:t>GWASs provide a powerful approach for identifying variants associated with complex human diseases/traits</a:t>
            </a:r>
          </a:p>
          <a:p>
            <a:pPr lvl="1"/>
            <a:r>
              <a:rPr lang="en-US" dirty="0"/>
              <a:t>Lots of publicly available GWAS summary results (not individual-level data)</a:t>
            </a:r>
          </a:p>
          <a:p>
            <a:r>
              <a:rPr lang="en-GB" dirty="0"/>
              <a:t>Both </a:t>
            </a:r>
            <a:r>
              <a:rPr lang="en-GB" dirty="0" err="1"/>
              <a:t>polygenicity</a:t>
            </a:r>
            <a:r>
              <a:rPr lang="en-GB" dirty="0"/>
              <a:t> and confounding biases can cause an inflated distribution of the test statistics in GWAS</a:t>
            </a:r>
          </a:p>
          <a:p>
            <a:pPr lvl="1"/>
            <a:r>
              <a:rPr lang="en-GB" dirty="0"/>
              <a:t>Distinguishing inflation from a true polygenic signal from bias is important as there is strong evidence that polygenicity accounts for the majority of the inflation in test statistics in many GWASs of large sample size</a:t>
            </a:r>
          </a:p>
          <a:p>
            <a:r>
              <a:rPr lang="en-GB" dirty="0"/>
              <a:t>LD Score regression quantifies the contribution of each by examining the relationship between the test statistics and their ‘LD score’. The LD Score regression intercept can be used to estimate a more accurate correction factor than genomic control (</a:t>
            </a:r>
            <a:r>
              <a:rPr lang="el-GR" dirty="0">
                <a:latin typeface="Calibri" panose="020F0502020204030204" pitchFamily="34" charset="0"/>
              </a:rPr>
              <a:t>λ</a:t>
            </a:r>
            <a:r>
              <a:rPr lang="en-GB" dirty="0"/>
              <a:t>)</a:t>
            </a:r>
          </a:p>
          <a:p>
            <a:r>
              <a:rPr lang="en-US" dirty="0"/>
              <a:t>LD Score regression can also be used to:</a:t>
            </a:r>
          </a:p>
          <a:p>
            <a:pPr lvl="1"/>
            <a:r>
              <a:rPr lang="en-US" dirty="0"/>
              <a:t>Estimate the SNP heritability of complex traits/diseases</a:t>
            </a:r>
          </a:p>
          <a:p>
            <a:pPr lvl="1"/>
            <a:r>
              <a:rPr lang="en-US" dirty="0"/>
              <a:t>Partition this value into functional categories (e.g. gene sets)</a:t>
            </a:r>
          </a:p>
          <a:p>
            <a:pPr lvl="1"/>
            <a:r>
              <a:rPr lang="en-US" dirty="0"/>
              <a:t>Estimate the genetic (and phenotypic) correlation between different phenotypes</a:t>
            </a:r>
          </a:p>
          <a:p>
            <a:r>
              <a:rPr lang="en-US" dirty="0"/>
              <a:t>LD hub (ldsc.broadinstitute.org) provides a user-friendly interface to make use of </a:t>
            </a:r>
            <a:r>
              <a:rPr lang="en-US" i="1" dirty="0"/>
              <a:t>all</a:t>
            </a:r>
            <a:r>
              <a:rPr lang="en-US" dirty="0"/>
              <a:t> the above in a reliable and efficient manner</a:t>
            </a:r>
          </a:p>
        </p:txBody>
      </p:sp>
      <p:sp>
        <p:nvSpPr>
          <p:cNvPr id="4" name="Slide Number Placeholder 3"/>
          <p:cNvSpPr>
            <a:spLocks noGrp="1"/>
          </p:cNvSpPr>
          <p:nvPr>
            <p:ph type="sldNum" sz="quarter" idx="12"/>
          </p:nvPr>
        </p:nvSpPr>
        <p:spPr/>
        <p:txBody>
          <a:bodyPr/>
          <a:lstStyle/>
          <a:p>
            <a:fld id="{01186F5E-C15D-4D77-835E-44B16F21F441}" type="slidenum">
              <a:rPr lang="en-GB" smtClean="0"/>
              <a:t>4</a:t>
            </a:fld>
            <a:endParaRPr lang="en-GB"/>
          </a:p>
        </p:txBody>
      </p:sp>
    </p:spTree>
    <p:extLst>
      <p:ext uri="{BB962C8B-B14F-4D97-AF65-F5344CB8AC3E}">
        <p14:creationId xmlns:p14="http://schemas.microsoft.com/office/powerpoint/2010/main" val="380857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6620" y="144066"/>
            <a:ext cx="7707067" cy="1143000"/>
          </a:xfrm>
        </p:spPr>
        <p:txBody>
          <a:bodyPr>
            <a:normAutofit fontScale="90000"/>
          </a:bodyPr>
          <a:lstStyle/>
          <a:p>
            <a:r>
              <a:rPr lang="en-GB" dirty="0"/>
              <a:t>Theory: LD score regression (LDSR)</a:t>
            </a:r>
          </a:p>
        </p:txBody>
      </p:sp>
      <p:pic>
        <p:nvPicPr>
          <p:cNvPr id="5" name="Picture 4"/>
          <p:cNvPicPr>
            <a:picLocks noChangeAspect="1"/>
          </p:cNvPicPr>
          <p:nvPr/>
        </p:nvPicPr>
        <p:blipFill>
          <a:blip r:embed="rId3"/>
          <a:stretch>
            <a:fillRect/>
          </a:stretch>
        </p:blipFill>
        <p:spPr>
          <a:xfrm>
            <a:off x="1907704" y="1278302"/>
            <a:ext cx="6135914" cy="3762114"/>
          </a:xfrm>
          <a:prstGeom prst="rect">
            <a:avLst/>
          </a:prstGeom>
        </p:spPr>
      </p:pic>
      <p:sp>
        <p:nvSpPr>
          <p:cNvPr id="6" name="Content Placeholder 2"/>
          <p:cNvSpPr txBox="1">
            <a:spLocks/>
          </p:cNvSpPr>
          <p:nvPr/>
        </p:nvSpPr>
        <p:spPr>
          <a:xfrm>
            <a:off x="1161288" y="5445224"/>
            <a:ext cx="7772400" cy="1296144"/>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ctr">
              <a:buNone/>
              <a:defRPr/>
            </a:pPr>
            <a:r>
              <a:rPr lang="en-US" altLang="zh-CN" dirty="0"/>
              <a:t>Basic idea: the more genetic variation a SNP tags, the higher the probability that it will tag a causal variant. In contrast, LD scores shouldn’t be correlated with population stratification</a:t>
            </a:r>
          </a:p>
        </p:txBody>
      </p:sp>
      <p:sp>
        <p:nvSpPr>
          <p:cNvPr id="2" name="Slide Number Placeholder 1"/>
          <p:cNvSpPr>
            <a:spLocks noGrp="1"/>
          </p:cNvSpPr>
          <p:nvPr>
            <p:ph type="sldNum" sz="quarter" idx="12"/>
          </p:nvPr>
        </p:nvSpPr>
        <p:spPr/>
        <p:txBody>
          <a:bodyPr/>
          <a:lstStyle/>
          <a:p>
            <a:fld id="{01186F5E-C15D-4D77-835E-44B16F21F441}" type="slidenum">
              <a:rPr lang="en-GB" smtClean="0"/>
              <a:t>5</a:t>
            </a:fld>
            <a:endParaRPr lang="en-GB"/>
          </a:p>
        </p:txBody>
      </p:sp>
    </p:spTree>
    <p:extLst>
      <p:ext uri="{BB962C8B-B14F-4D97-AF65-F5344CB8AC3E}">
        <p14:creationId xmlns:p14="http://schemas.microsoft.com/office/powerpoint/2010/main" val="307045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1640" y="4688160"/>
            <a:ext cx="7498080" cy="2269232"/>
          </a:xfrm>
        </p:spPr>
        <p:txBody>
          <a:bodyPr/>
          <a:lstStyle/>
          <a:p>
            <a:pPr marL="596646" indent="-514350">
              <a:buFont typeface="+mj-lt"/>
              <a:buAutoNum type="arabicPeriod"/>
            </a:pPr>
            <a:r>
              <a:rPr lang="en-GB" dirty="0"/>
              <a:t>Estimate LD scores from a reference panel</a:t>
            </a:r>
          </a:p>
          <a:p>
            <a:pPr marL="596646" indent="-514350">
              <a:buFont typeface="+mj-lt"/>
              <a:buAutoNum type="arabicPeriod"/>
            </a:pPr>
            <a:r>
              <a:rPr lang="en-GB" dirty="0"/>
              <a:t>Regress chi-squared statistics on LD scores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08"/>
          <a:stretch/>
        </p:blipFill>
        <p:spPr>
          <a:xfrm>
            <a:off x="1552731" y="908720"/>
            <a:ext cx="6479834" cy="3672408"/>
          </a:xfrm>
          <a:prstGeom prst="rect">
            <a:avLst/>
          </a:prstGeom>
        </p:spPr>
      </p:pic>
      <p:sp>
        <p:nvSpPr>
          <p:cNvPr id="5" name="Title 1"/>
          <p:cNvSpPr>
            <a:spLocks noGrp="1"/>
          </p:cNvSpPr>
          <p:nvPr>
            <p:ph type="title"/>
          </p:nvPr>
        </p:nvSpPr>
        <p:spPr>
          <a:xfrm>
            <a:off x="1043608" y="0"/>
            <a:ext cx="7498080" cy="1143000"/>
          </a:xfrm>
        </p:spPr>
        <p:txBody>
          <a:bodyPr/>
          <a:lstStyle/>
          <a:p>
            <a:r>
              <a:rPr lang="en-GB" dirty="0"/>
              <a:t>LD Score regression</a:t>
            </a:r>
          </a:p>
        </p:txBody>
      </p:sp>
      <p:sp>
        <p:nvSpPr>
          <p:cNvPr id="6" name="Rectangle 5"/>
          <p:cNvSpPr/>
          <p:nvPr/>
        </p:nvSpPr>
        <p:spPr>
          <a:xfrm>
            <a:off x="6012160" y="6581001"/>
            <a:ext cx="3184270" cy="276999"/>
          </a:xfrm>
          <a:prstGeom prst="rect">
            <a:avLst/>
          </a:prstGeom>
        </p:spPr>
        <p:txBody>
          <a:bodyPr wrap="none">
            <a:spAutoFit/>
          </a:bodyPr>
          <a:lstStyle/>
          <a:p>
            <a:r>
              <a:rPr lang="en-GB" sz="1200" dirty="0"/>
              <a:t>Image source: www.slideshare.net/bbuliksullivan/</a:t>
            </a:r>
          </a:p>
        </p:txBody>
      </p:sp>
      <p:sp>
        <p:nvSpPr>
          <p:cNvPr id="2" name="Slide Number Placeholder 1"/>
          <p:cNvSpPr>
            <a:spLocks noGrp="1"/>
          </p:cNvSpPr>
          <p:nvPr>
            <p:ph type="sldNum" sz="quarter" idx="12"/>
          </p:nvPr>
        </p:nvSpPr>
        <p:spPr/>
        <p:txBody>
          <a:bodyPr/>
          <a:lstStyle/>
          <a:p>
            <a:fld id="{01186F5E-C15D-4D77-835E-44B16F21F441}" type="slidenum">
              <a:rPr lang="en-GB" smtClean="0"/>
              <a:t>6</a:t>
            </a:fld>
            <a:endParaRPr lang="en-GB"/>
          </a:p>
        </p:txBody>
      </p:sp>
    </p:spTree>
    <p:extLst>
      <p:ext uri="{BB962C8B-B14F-4D97-AF65-F5344CB8AC3E}">
        <p14:creationId xmlns:p14="http://schemas.microsoft.com/office/powerpoint/2010/main" val="141997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873" y="269776"/>
            <a:ext cx="7498080" cy="1143000"/>
          </a:xfrm>
        </p:spPr>
        <p:txBody>
          <a:bodyPr>
            <a:normAutofit fontScale="90000"/>
          </a:bodyPr>
          <a:lstStyle/>
          <a:p>
            <a:r>
              <a:rPr lang="en-US" dirty="0"/>
              <a:t>LD Score Regression</a:t>
            </a:r>
            <a:br>
              <a:rPr lang="en-AU" dirty="0"/>
            </a:br>
            <a:endParaRPr lang="en-GB" dirty="0"/>
          </a:p>
        </p:txBody>
      </p:sp>
      <p:sp>
        <p:nvSpPr>
          <p:cNvPr id="4" name="Title 1"/>
          <p:cNvSpPr txBox="1">
            <a:spLocks/>
          </p:cNvSpPr>
          <p:nvPr/>
        </p:nvSpPr>
        <p:spPr>
          <a:xfrm>
            <a:off x="1166198" y="822662"/>
            <a:ext cx="7950200" cy="503238"/>
          </a:xfrm>
          <a:prstGeom prst="rect">
            <a:avLst/>
          </a:prstGeom>
        </p:spPr>
        <p:txBody>
          <a:bodyPr anchor="ctr">
            <a:normAutofit fontScale="7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defRPr/>
            </a:pPr>
            <a:endParaRPr lang="en-AU" dirty="0"/>
          </a:p>
        </p:txBody>
      </p:sp>
      <p:pic>
        <p:nvPicPr>
          <p:cNvPr id="5" name="Picture 6"/>
          <p:cNvPicPr>
            <a:picLocks noChangeAspect="1"/>
          </p:cNvPicPr>
          <p:nvPr/>
        </p:nvPicPr>
        <p:blipFill rotWithShape="1">
          <a:blip r:embed="rId3">
            <a:extLst>
              <a:ext uri="{28A0092B-C50C-407E-A947-70E740481C1C}">
                <a14:useLocalDpi xmlns:a14="http://schemas.microsoft.com/office/drawing/2010/main" val="0"/>
              </a:ext>
            </a:extLst>
          </a:blip>
          <a:srcRect t="9762"/>
          <a:stretch/>
        </p:blipFill>
        <p:spPr bwMode="auto">
          <a:xfrm>
            <a:off x="1106270" y="1342352"/>
            <a:ext cx="3746410" cy="337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文本框 1"/>
          <p:cNvSpPr txBox="1"/>
          <p:nvPr/>
        </p:nvSpPr>
        <p:spPr>
          <a:xfrm>
            <a:off x="1318839" y="963728"/>
            <a:ext cx="2692789" cy="369332"/>
          </a:xfrm>
          <a:prstGeom prst="rect">
            <a:avLst/>
          </a:prstGeom>
          <a:noFill/>
        </p:spPr>
        <p:txBody>
          <a:bodyPr wrap="square" rtlCol="0">
            <a:spAutoFit/>
          </a:bodyPr>
          <a:lstStyle/>
          <a:p>
            <a:r>
              <a:rPr kumimoji="1" lang="en-US" altLang="zh-CN" dirty="0" err="1"/>
              <a:t>Univariate</a:t>
            </a:r>
            <a:r>
              <a:rPr kumimoji="1" lang="en-US" altLang="zh-CN" dirty="0"/>
              <a:t> analysis</a:t>
            </a:r>
            <a:endParaRPr kumimoji="1" lang="zh-CN" altLang="en-US" dirty="0"/>
          </a:p>
        </p:txBody>
      </p:sp>
      <p:pic>
        <p:nvPicPr>
          <p:cNvPr id="7" name="Picture 5"/>
          <p:cNvPicPr>
            <a:picLocks noChangeAspect="1"/>
          </p:cNvPicPr>
          <p:nvPr/>
        </p:nvPicPr>
        <p:blipFill>
          <a:blip r:embed="rId4">
            <a:extLst>
              <a:ext uri="{28A0092B-C50C-407E-A947-70E740481C1C}">
                <a14:useLocalDpi xmlns:a14="http://schemas.microsoft.com/office/drawing/2010/main" val="0"/>
              </a:ext>
            </a:extLst>
          </a:blip>
          <a:srcRect t="9119"/>
          <a:stretch>
            <a:fillRect/>
          </a:stretch>
        </p:blipFill>
        <p:spPr bwMode="auto">
          <a:xfrm>
            <a:off x="5204072" y="1414360"/>
            <a:ext cx="3576627" cy="3249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文本框 2"/>
          <p:cNvSpPr txBox="1"/>
          <p:nvPr/>
        </p:nvSpPr>
        <p:spPr>
          <a:xfrm>
            <a:off x="5567311" y="976736"/>
            <a:ext cx="2057700" cy="369332"/>
          </a:xfrm>
          <a:prstGeom prst="rect">
            <a:avLst/>
          </a:prstGeom>
          <a:noFill/>
        </p:spPr>
        <p:txBody>
          <a:bodyPr wrap="none" rtlCol="0">
            <a:spAutoFit/>
          </a:bodyPr>
          <a:lstStyle/>
          <a:p>
            <a:r>
              <a:rPr kumimoji="1" lang="en-US" altLang="zh-CN" dirty="0"/>
              <a:t>Bivariate analysis</a:t>
            </a:r>
            <a:endParaRPr kumimoji="1" lang="zh-CN" altLang="en-US" dirty="0"/>
          </a:p>
        </p:txBody>
      </p:sp>
      <p:sp>
        <p:nvSpPr>
          <p:cNvPr id="9" name="Rectangle 8"/>
          <p:cNvSpPr/>
          <p:nvPr/>
        </p:nvSpPr>
        <p:spPr>
          <a:xfrm>
            <a:off x="1115616" y="4628162"/>
            <a:ext cx="8011495" cy="2185214"/>
          </a:xfrm>
          <a:prstGeom prst="rect">
            <a:avLst/>
          </a:prstGeom>
        </p:spPr>
        <p:txBody>
          <a:bodyPr wrap="square">
            <a:spAutoFit/>
          </a:bodyPr>
          <a:lstStyle/>
          <a:p>
            <a:pPr algn="ctr" defTabSz="457200">
              <a:defRPr/>
            </a:pPr>
            <a:r>
              <a:rPr lang="en-US" altLang="zh-CN" sz="1700" dirty="0"/>
              <a:t>LD Hub regresses test statistics from genome-wide SNPs against their LD scores. The slope is the SNP heritability of the trait. The intercept minus one from this regression is an estimator of the mean contribution of confounding to the inflation of the test statistics. Such an estimate is a more accurate measure of the test score inflation than genomic control. </a:t>
            </a:r>
          </a:p>
          <a:p>
            <a:pPr algn="ctr" defTabSz="457200">
              <a:defRPr/>
            </a:pPr>
            <a:r>
              <a:rPr lang="en-US" altLang="zh-CN" sz="1700" dirty="0"/>
              <a:t>In a bivariate setting, LDSC regress the Z score from two traits against the LD scores. The </a:t>
            </a:r>
            <a:r>
              <a:rPr lang="en-US" altLang="zh-CN" sz="1700" b="1" dirty="0"/>
              <a:t>slope</a:t>
            </a:r>
            <a:r>
              <a:rPr lang="en-US" altLang="zh-CN" sz="1700" dirty="0"/>
              <a:t> is the genetic correlation between two traits and the </a:t>
            </a:r>
            <a:r>
              <a:rPr lang="en-US" altLang="zh-CN" sz="1700" b="1" dirty="0"/>
              <a:t>intercept</a:t>
            </a:r>
            <a:r>
              <a:rPr lang="en-US" altLang="zh-CN" sz="1700" dirty="0"/>
              <a:t> of bivariate regression protects such regression from sample overlapping of two GWASs </a:t>
            </a:r>
          </a:p>
        </p:txBody>
      </p:sp>
      <p:sp>
        <p:nvSpPr>
          <p:cNvPr id="3" name="Slide Number Placeholder 2"/>
          <p:cNvSpPr>
            <a:spLocks noGrp="1"/>
          </p:cNvSpPr>
          <p:nvPr>
            <p:ph type="sldNum" sz="quarter" idx="12"/>
          </p:nvPr>
        </p:nvSpPr>
        <p:spPr/>
        <p:txBody>
          <a:bodyPr/>
          <a:lstStyle/>
          <a:p>
            <a:fld id="{01186F5E-C15D-4D77-835E-44B16F21F441}" type="slidenum">
              <a:rPr lang="en-GB" smtClean="0"/>
              <a:t>7</a:t>
            </a:fld>
            <a:endParaRPr lang="en-GB"/>
          </a:p>
        </p:txBody>
      </p:sp>
    </p:spTree>
    <p:extLst>
      <p:ext uri="{BB962C8B-B14F-4D97-AF65-F5344CB8AC3E}">
        <p14:creationId xmlns:p14="http://schemas.microsoft.com/office/powerpoint/2010/main" val="331260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0"/>
            <a:ext cx="7498080" cy="1143000"/>
          </a:xfrm>
        </p:spPr>
        <p:txBody>
          <a:bodyPr/>
          <a:lstStyle/>
          <a:p>
            <a:r>
              <a:rPr lang="en-GB" dirty="0"/>
              <a:t>GREML v LD score regression</a:t>
            </a:r>
          </a:p>
        </p:txBody>
      </p:sp>
      <p:sp>
        <p:nvSpPr>
          <p:cNvPr id="3" name="Content Placeholder 2"/>
          <p:cNvSpPr>
            <a:spLocks noGrp="1"/>
          </p:cNvSpPr>
          <p:nvPr>
            <p:ph idx="1"/>
          </p:nvPr>
        </p:nvSpPr>
        <p:spPr>
          <a:xfrm>
            <a:off x="1403648" y="1172553"/>
            <a:ext cx="7498080" cy="5077544"/>
          </a:xfrm>
        </p:spPr>
        <p:txBody>
          <a:bodyPr>
            <a:normAutofit fontScale="92500" lnSpcReduction="10000"/>
          </a:bodyPr>
          <a:lstStyle/>
          <a:p>
            <a:r>
              <a:rPr lang="en-GB" dirty="0"/>
              <a:t>GREML: Genetic restricted maximum likelihood method</a:t>
            </a:r>
          </a:p>
          <a:p>
            <a:pPr lvl="1"/>
            <a:r>
              <a:rPr lang="en-GB" dirty="0"/>
              <a:t>Main paper: “Common SNPs explain a large proportion of the heritability for human height” Yang </a:t>
            </a:r>
            <a:r>
              <a:rPr lang="en-GB" i="1" dirty="0"/>
              <a:t>et al</a:t>
            </a:r>
            <a:r>
              <a:rPr lang="en-GB" dirty="0"/>
              <a:t>, 2010. Nat Genet</a:t>
            </a:r>
          </a:p>
          <a:p>
            <a:pPr lvl="1"/>
            <a:r>
              <a:rPr lang="en-GB" dirty="0"/>
              <a:t>Part of the well-known GCTA package</a:t>
            </a:r>
          </a:p>
          <a:p>
            <a:pPr lvl="1"/>
            <a:r>
              <a:rPr lang="en-GB" dirty="0"/>
              <a:t>Requires individual-level (genotype) data</a:t>
            </a:r>
          </a:p>
          <a:p>
            <a:pPr lvl="2"/>
            <a:r>
              <a:rPr lang="en-GB" dirty="0"/>
              <a:t>Largest meta-analyses are conducted via summary statistics</a:t>
            </a:r>
          </a:p>
          <a:p>
            <a:pPr lvl="1"/>
            <a:r>
              <a:rPr lang="en-GB" dirty="0"/>
              <a:t>Computationally expensive algorithm at large sample sizes – variance components method</a:t>
            </a:r>
          </a:p>
          <a:p>
            <a:pPr lvl="2"/>
            <a:r>
              <a:rPr lang="en-GB" dirty="0"/>
              <a:t>Run time depends on (</a:t>
            </a:r>
            <a:r>
              <a:rPr lang="en-GB" dirty="0" err="1"/>
              <a:t>i</a:t>
            </a:r>
            <a:r>
              <a:rPr lang="en-GB" dirty="0"/>
              <a:t>) sample size and (ii) no of traits analysed</a:t>
            </a:r>
          </a:p>
          <a:p>
            <a:pPr lvl="1"/>
            <a:endParaRPr lang="en-GB" dirty="0"/>
          </a:p>
        </p:txBody>
      </p:sp>
      <p:sp>
        <p:nvSpPr>
          <p:cNvPr id="4" name="Slide Number Placeholder 3"/>
          <p:cNvSpPr>
            <a:spLocks noGrp="1"/>
          </p:cNvSpPr>
          <p:nvPr>
            <p:ph type="sldNum" sz="quarter" idx="12"/>
          </p:nvPr>
        </p:nvSpPr>
        <p:spPr/>
        <p:txBody>
          <a:bodyPr/>
          <a:lstStyle/>
          <a:p>
            <a:fld id="{01186F5E-C15D-4D77-835E-44B16F21F441}" type="slidenum">
              <a:rPr lang="en-GB" smtClean="0"/>
              <a:t>8</a:t>
            </a:fld>
            <a:endParaRPr lang="en-GB"/>
          </a:p>
        </p:txBody>
      </p:sp>
    </p:spTree>
    <p:extLst>
      <p:ext uri="{BB962C8B-B14F-4D97-AF65-F5344CB8AC3E}">
        <p14:creationId xmlns:p14="http://schemas.microsoft.com/office/powerpoint/2010/main" val="3516089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872" y="160600"/>
            <a:ext cx="3312368" cy="1143000"/>
          </a:xfrm>
        </p:spPr>
        <p:txBody>
          <a:bodyPr>
            <a:normAutofit fontScale="90000"/>
          </a:bodyPr>
          <a:lstStyle/>
          <a:p>
            <a:r>
              <a:rPr lang="en-GB" dirty="0"/>
              <a:t>LD Hub for LDSR</a:t>
            </a:r>
          </a:p>
        </p:txBody>
      </p:sp>
      <p:sp>
        <p:nvSpPr>
          <p:cNvPr id="5" name="TextBox 4"/>
          <p:cNvSpPr txBox="1"/>
          <p:nvPr/>
        </p:nvSpPr>
        <p:spPr>
          <a:xfrm>
            <a:off x="1180911" y="1874212"/>
            <a:ext cx="1509811" cy="648040"/>
          </a:xfrm>
          <a:prstGeom prst="rect">
            <a:avLst/>
          </a:prstGeom>
          <a:noFill/>
        </p:spPr>
        <p:txBody>
          <a:bodyPr wrap="square" rtlCol="0">
            <a:spAutoFit/>
          </a:bodyPr>
          <a:lstStyle/>
          <a:p>
            <a:pPr algn="ctr"/>
            <a:r>
              <a:rPr lang="en-GB" dirty="0"/>
              <a:t>Download/ask for data</a:t>
            </a:r>
          </a:p>
        </p:txBody>
      </p:sp>
      <p:sp>
        <p:nvSpPr>
          <p:cNvPr id="4" name="Rectangle 3"/>
          <p:cNvSpPr/>
          <p:nvPr/>
        </p:nvSpPr>
        <p:spPr>
          <a:xfrm>
            <a:off x="1180912" y="1874212"/>
            <a:ext cx="1509811" cy="646331"/>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 name="Straight Arrow Connector 6"/>
          <p:cNvCxnSpPr>
            <a:stCxn id="4" idx="3"/>
          </p:cNvCxnSpPr>
          <p:nvPr/>
        </p:nvCxnSpPr>
        <p:spPr>
          <a:xfrm flipV="1">
            <a:off x="2690723" y="2197377"/>
            <a:ext cx="1082477" cy="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27768" y="2197377"/>
            <a:ext cx="8384" cy="604892"/>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72862" y="2802269"/>
            <a:ext cx="1509811" cy="461665"/>
          </a:xfrm>
          <a:prstGeom prst="rect">
            <a:avLst/>
          </a:prstGeom>
          <a:noFill/>
        </p:spPr>
        <p:txBody>
          <a:bodyPr wrap="square" rtlCol="0">
            <a:spAutoFit/>
          </a:bodyPr>
          <a:lstStyle/>
          <a:p>
            <a:pPr algn="ctr"/>
            <a:r>
              <a:rPr lang="en-GB" sz="1200" dirty="0"/>
              <a:t>A few hours to months</a:t>
            </a:r>
          </a:p>
        </p:txBody>
      </p:sp>
      <p:sp>
        <p:nvSpPr>
          <p:cNvPr id="13" name="TextBox 12"/>
          <p:cNvSpPr txBox="1"/>
          <p:nvPr/>
        </p:nvSpPr>
        <p:spPr>
          <a:xfrm>
            <a:off x="3799440" y="1873357"/>
            <a:ext cx="1509811" cy="646331"/>
          </a:xfrm>
          <a:prstGeom prst="rect">
            <a:avLst/>
          </a:prstGeom>
          <a:noFill/>
          <a:ln w="28575">
            <a:solidFill>
              <a:schemeClr val="tx1"/>
            </a:solidFill>
          </a:ln>
        </p:spPr>
        <p:txBody>
          <a:bodyPr wrap="square" rtlCol="0">
            <a:spAutoFit/>
          </a:bodyPr>
          <a:lstStyle/>
          <a:p>
            <a:pPr algn="ctr"/>
            <a:r>
              <a:rPr lang="en-GB" dirty="0"/>
              <a:t>Harmonise data formats</a:t>
            </a:r>
          </a:p>
        </p:txBody>
      </p:sp>
      <p:cxnSp>
        <p:nvCxnSpPr>
          <p:cNvPr id="14" name="Straight Arrow Connector 13"/>
          <p:cNvCxnSpPr/>
          <p:nvPr/>
        </p:nvCxnSpPr>
        <p:spPr>
          <a:xfrm flipV="1">
            <a:off x="5335491" y="2189524"/>
            <a:ext cx="1082477" cy="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872539" y="2197377"/>
            <a:ext cx="0" cy="584766"/>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17633" y="2782143"/>
            <a:ext cx="1509811" cy="461665"/>
          </a:xfrm>
          <a:prstGeom prst="rect">
            <a:avLst/>
          </a:prstGeom>
          <a:noFill/>
        </p:spPr>
        <p:txBody>
          <a:bodyPr wrap="square" rtlCol="0">
            <a:spAutoFit/>
          </a:bodyPr>
          <a:lstStyle/>
          <a:p>
            <a:pPr algn="ctr"/>
            <a:r>
              <a:rPr lang="en-GB" sz="1200" dirty="0"/>
              <a:t>A few days to months</a:t>
            </a:r>
          </a:p>
        </p:txBody>
      </p:sp>
      <p:sp>
        <p:nvSpPr>
          <p:cNvPr id="18" name="TextBox 17"/>
          <p:cNvSpPr txBox="1"/>
          <p:nvPr/>
        </p:nvSpPr>
        <p:spPr>
          <a:xfrm>
            <a:off x="6444208" y="1735712"/>
            <a:ext cx="1509811" cy="923330"/>
          </a:xfrm>
          <a:prstGeom prst="rect">
            <a:avLst/>
          </a:prstGeom>
          <a:noFill/>
          <a:ln w="28575">
            <a:solidFill>
              <a:schemeClr val="tx1"/>
            </a:solidFill>
          </a:ln>
        </p:spPr>
        <p:txBody>
          <a:bodyPr wrap="square" rtlCol="0">
            <a:spAutoFit/>
          </a:bodyPr>
          <a:lstStyle/>
          <a:p>
            <a:pPr algn="ctr"/>
            <a:r>
              <a:rPr lang="en-GB" dirty="0"/>
              <a:t>LD score regression analysis</a:t>
            </a:r>
          </a:p>
        </p:txBody>
      </p:sp>
      <p:cxnSp>
        <p:nvCxnSpPr>
          <p:cNvPr id="19" name="Straight Arrow Connector 18"/>
          <p:cNvCxnSpPr/>
          <p:nvPr/>
        </p:nvCxnSpPr>
        <p:spPr>
          <a:xfrm>
            <a:off x="7199113" y="2659042"/>
            <a:ext cx="0" cy="79083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73138" y="4519073"/>
            <a:ext cx="1509811" cy="1200329"/>
          </a:xfrm>
          <a:prstGeom prst="rect">
            <a:avLst/>
          </a:prstGeom>
          <a:noFill/>
          <a:ln w="28575">
            <a:solidFill>
              <a:schemeClr val="tx1"/>
            </a:solidFill>
          </a:ln>
        </p:spPr>
        <p:txBody>
          <a:bodyPr wrap="square" rtlCol="0">
            <a:spAutoFit/>
          </a:bodyPr>
          <a:lstStyle/>
          <a:p>
            <a:pPr algn="ctr"/>
            <a:r>
              <a:rPr lang="en-GB" dirty="0"/>
              <a:t>Upload GWAS summary results</a:t>
            </a:r>
          </a:p>
        </p:txBody>
      </p:sp>
      <p:sp>
        <p:nvSpPr>
          <p:cNvPr id="23" name="TextBox 22"/>
          <p:cNvSpPr txBox="1"/>
          <p:nvPr/>
        </p:nvSpPr>
        <p:spPr>
          <a:xfrm>
            <a:off x="4579312" y="1011560"/>
            <a:ext cx="1459877" cy="784830"/>
          </a:xfrm>
          <a:prstGeom prst="rect">
            <a:avLst/>
          </a:prstGeom>
          <a:noFill/>
          <a:ln w="28575">
            <a:solidFill>
              <a:schemeClr val="tx1"/>
            </a:solidFill>
          </a:ln>
        </p:spPr>
        <p:txBody>
          <a:bodyPr wrap="square" rtlCol="0">
            <a:spAutoFit/>
          </a:bodyPr>
          <a:lstStyle/>
          <a:p>
            <a:pPr algn="ctr"/>
            <a:r>
              <a:rPr lang="en-GB" sz="1500" dirty="0"/>
              <a:t>QC your GWAS summary results</a:t>
            </a:r>
          </a:p>
        </p:txBody>
      </p:sp>
      <p:sp>
        <p:nvSpPr>
          <p:cNvPr id="24" name="TextBox 23"/>
          <p:cNvSpPr txBox="1"/>
          <p:nvPr/>
        </p:nvSpPr>
        <p:spPr>
          <a:xfrm>
            <a:off x="6148561" y="441634"/>
            <a:ext cx="1459877" cy="784830"/>
          </a:xfrm>
          <a:prstGeom prst="rect">
            <a:avLst/>
          </a:prstGeom>
          <a:noFill/>
          <a:ln w="28575">
            <a:solidFill>
              <a:schemeClr val="tx1"/>
            </a:solidFill>
          </a:ln>
        </p:spPr>
        <p:txBody>
          <a:bodyPr wrap="square" rtlCol="0">
            <a:spAutoFit/>
          </a:bodyPr>
          <a:lstStyle/>
          <a:p>
            <a:pPr algn="ctr"/>
            <a:r>
              <a:rPr lang="en-GB" sz="1500" dirty="0"/>
              <a:t>LD score regression analysis pipeline</a:t>
            </a:r>
          </a:p>
        </p:txBody>
      </p:sp>
      <p:sp>
        <p:nvSpPr>
          <p:cNvPr id="25" name="TextBox 24"/>
          <p:cNvSpPr txBox="1"/>
          <p:nvPr/>
        </p:nvSpPr>
        <p:spPr>
          <a:xfrm>
            <a:off x="7719616" y="665538"/>
            <a:ext cx="1173619" cy="954107"/>
          </a:xfrm>
          <a:prstGeom prst="rect">
            <a:avLst/>
          </a:prstGeom>
          <a:noFill/>
          <a:ln w="28575">
            <a:solidFill>
              <a:schemeClr val="tx1"/>
            </a:solidFill>
          </a:ln>
        </p:spPr>
        <p:txBody>
          <a:bodyPr wrap="square" rtlCol="0">
            <a:spAutoFit/>
          </a:bodyPr>
          <a:lstStyle/>
          <a:p>
            <a:pPr algn="ctr"/>
            <a:r>
              <a:rPr lang="en-GB" sz="1400" dirty="0"/>
              <a:t>QC other GWAS summary result</a:t>
            </a:r>
          </a:p>
        </p:txBody>
      </p:sp>
      <p:cxnSp>
        <p:nvCxnSpPr>
          <p:cNvPr id="26" name="Straight Arrow Connector 25"/>
          <p:cNvCxnSpPr/>
          <p:nvPr/>
        </p:nvCxnSpPr>
        <p:spPr>
          <a:xfrm flipV="1">
            <a:off x="2773960" y="5125017"/>
            <a:ext cx="1082477" cy="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319875" y="5126070"/>
            <a:ext cx="8384" cy="604892"/>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64969" y="5730962"/>
            <a:ext cx="1509811" cy="276999"/>
          </a:xfrm>
          <a:prstGeom prst="rect">
            <a:avLst/>
          </a:prstGeom>
          <a:noFill/>
        </p:spPr>
        <p:txBody>
          <a:bodyPr wrap="square" rtlCol="0">
            <a:spAutoFit/>
          </a:bodyPr>
          <a:lstStyle/>
          <a:p>
            <a:pPr algn="ctr"/>
            <a:r>
              <a:rPr lang="en-GB" sz="1200" dirty="0"/>
              <a:t>A few minutes</a:t>
            </a:r>
          </a:p>
        </p:txBody>
      </p:sp>
      <p:sp>
        <p:nvSpPr>
          <p:cNvPr id="29" name="TextBox 28"/>
          <p:cNvSpPr txBox="1"/>
          <p:nvPr/>
        </p:nvSpPr>
        <p:spPr>
          <a:xfrm>
            <a:off x="3879488" y="4735097"/>
            <a:ext cx="1509811" cy="830997"/>
          </a:xfrm>
          <a:prstGeom prst="rect">
            <a:avLst/>
          </a:prstGeom>
          <a:noFill/>
          <a:ln w="28575">
            <a:solidFill>
              <a:schemeClr val="tx1"/>
            </a:solidFill>
          </a:ln>
        </p:spPr>
        <p:txBody>
          <a:bodyPr wrap="square" rtlCol="0">
            <a:spAutoFit/>
          </a:bodyPr>
          <a:lstStyle/>
          <a:p>
            <a:pPr algn="ctr"/>
            <a:r>
              <a:rPr lang="en-GB" dirty="0"/>
              <a:t>Select options </a:t>
            </a:r>
            <a:r>
              <a:rPr lang="en-GB" sz="1500" dirty="0"/>
              <a:t>(i.e. click a few buttons)</a:t>
            </a:r>
          </a:p>
        </p:txBody>
      </p:sp>
      <p:cxnSp>
        <p:nvCxnSpPr>
          <p:cNvPr id="30" name="Straight Arrow Connector 29"/>
          <p:cNvCxnSpPr/>
          <p:nvPr/>
        </p:nvCxnSpPr>
        <p:spPr>
          <a:xfrm flipV="1">
            <a:off x="5932144" y="5117365"/>
            <a:ext cx="8384" cy="604892"/>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77238" y="5722257"/>
            <a:ext cx="1509811" cy="461665"/>
          </a:xfrm>
          <a:prstGeom prst="rect">
            <a:avLst/>
          </a:prstGeom>
          <a:noFill/>
        </p:spPr>
        <p:txBody>
          <a:bodyPr wrap="square" rtlCol="0">
            <a:spAutoFit/>
          </a:bodyPr>
          <a:lstStyle/>
          <a:p>
            <a:pPr algn="ctr"/>
            <a:r>
              <a:rPr lang="en-GB" sz="1200" dirty="0"/>
              <a:t>A few minutes to a couple of hours</a:t>
            </a:r>
          </a:p>
        </p:txBody>
      </p:sp>
      <p:cxnSp>
        <p:nvCxnSpPr>
          <p:cNvPr id="32" name="Straight Arrow Connector 31"/>
          <p:cNvCxnSpPr/>
          <p:nvPr/>
        </p:nvCxnSpPr>
        <p:spPr>
          <a:xfrm flipV="1">
            <a:off x="5399289" y="5119237"/>
            <a:ext cx="1082477" cy="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20733" y="4807105"/>
            <a:ext cx="1509811" cy="646331"/>
          </a:xfrm>
          <a:prstGeom prst="rect">
            <a:avLst/>
          </a:prstGeom>
          <a:noFill/>
          <a:ln w="28575">
            <a:solidFill>
              <a:schemeClr val="tx1"/>
            </a:solidFill>
          </a:ln>
        </p:spPr>
        <p:txBody>
          <a:bodyPr wrap="square" rtlCol="0">
            <a:spAutoFit/>
          </a:bodyPr>
          <a:lstStyle/>
          <a:p>
            <a:pPr algn="ctr"/>
            <a:r>
              <a:rPr lang="en-GB" dirty="0"/>
              <a:t>Results for up to 175 traits</a:t>
            </a:r>
          </a:p>
        </p:txBody>
      </p:sp>
      <p:sp>
        <p:nvSpPr>
          <p:cNvPr id="34" name="TextBox 33"/>
          <p:cNvSpPr txBox="1"/>
          <p:nvPr/>
        </p:nvSpPr>
        <p:spPr>
          <a:xfrm>
            <a:off x="6481766" y="3467094"/>
            <a:ext cx="1509811" cy="369332"/>
          </a:xfrm>
          <a:prstGeom prst="rect">
            <a:avLst/>
          </a:prstGeom>
          <a:noFill/>
          <a:ln w="28575">
            <a:solidFill>
              <a:schemeClr val="tx1"/>
            </a:solidFill>
          </a:ln>
        </p:spPr>
        <p:txBody>
          <a:bodyPr wrap="square" rtlCol="0">
            <a:spAutoFit/>
          </a:bodyPr>
          <a:lstStyle/>
          <a:p>
            <a:pPr algn="ctr"/>
            <a:r>
              <a:rPr lang="en-GB" dirty="0"/>
              <a:t>Results</a:t>
            </a:r>
          </a:p>
        </p:txBody>
      </p:sp>
      <p:cxnSp>
        <p:nvCxnSpPr>
          <p:cNvPr id="35" name="Straight Arrow Connector 34"/>
          <p:cNvCxnSpPr/>
          <p:nvPr/>
        </p:nvCxnSpPr>
        <p:spPr>
          <a:xfrm flipH="1" flipV="1">
            <a:off x="7199112" y="3008624"/>
            <a:ext cx="446918" cy="435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00596" y="2798236"/>
            <a:ext cx="1509811" cy="461665"/>
          </a:xfrm>
          <a:prstGeom prst="rect">
            <a:avLst/>
          </a:prstGeom>
          <a:noFill/>
        </p:spPr>
        <p:txBody>
          <a:bodyPr wrap="square" rtlCol="0">
            <a:spAutoFit/>
          </a:bodyPr>
          <a:lstStyle/>
          <a:p>
            <a:pPr algn="ctr"/>
            <a:r>
              <a:rPr lang="en-GB" sz="1200" dirty="0"/>
              <a:t>A few days to months</a:t>
            </a:r>
          </a:p>
        </p:txBody>
      </p:sp>
      <p:cxnSp>
        <p:nvCxnSpPr>
          <p:cNvPr id="38" name="Straight Arrow Connector 37"/>
          <p:cNvCxnSpPr/>
          <p:nvPr/>
        </p:nvCxnSpPr>
        <p:spPr>
          <a:xfrm>
            <a:off x="6052169" y="1467722"/>
            <a:ext cx="950924" cy="24563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18" idx="0"/>
          </p:cNvCxnSpPr>
          <p:nvPr/>
        </p:nvCxnSpPr>
        <p:spPr>
          <a:xfrm>
            <a:off x="6807073" y="1240663"/>
            <a:ext cx="392041" cy="495049"/>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365958" y="1280994"/>
            <a:ext cx="347592" cy="47659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1935816" y="3651760"/>
            <a:ext cx="454595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 idx="2"/>
          </p:cNvCxnSpPr>
          <p:nvPr/>
        </p:nvCxnSpPr>
        <p:spPr>
          <a:xfrm flipH="1" flipV="1">
            <a:off x="1935817" y="2522252"/>
            <a:ext cx="11346" cy="11295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485168" y="3637724"/>
            <a:ext cx="1509811" cy="646331"/>
          </a:xfrm>
          <a:prstGeom prst="rect">
            <a:avLst/>
          </a:prstGeom>
          <a:noFill/>
        </p:spPr>
        <p:txBody>
          <a:bodyPr wrap="square" rtlCol="0">
            <a:spAutoFit/>
          </a:bodyPr>
          <a:lstStyle/>
          <a:p>
            <a:pPr algn="ctr"/>
            <a:r>
              <a:rPr lang="en-GB" sz="1200" dirty="0"/>
              <a:t>Repeat process for another trait comparison</a:t>
            </a:r>
          </a:p>
        </p:txBody>
      </p:sp>
      <p:sp>
        <p:nvSpPr>
          <p:cNvPr id="56" name="TextBox 55"/>
          <p:cNvSpPr txBox="1"/>
          <p:nvPr/>
        </p:nvSpPr>
        <p:spPr>
          <a:xfrm>
            <a:off x="1043608" y="6279703"/>
            <a:ext cx="8100392" cy="461665"/>
          </a:xfrm>
          <a:prstGeom prst="rect">
            <a:avLst/>
          </a:prstGeom>
          <a:noFill/>
        </p:spPr>
        <p:txBody>
          <a:bodyPr wrap="square" rtlCol="0">
            <a:spAutoFit/>
          </a:bodyPr>
          <a:lstStyle/>
          <a:p>
            <a:pPr algn="ctr"/>
            <a:r>
              <a:rPr lang="en-GB" sz="1200" dirty="0"/>
              <a:t>Results: (</a:t>
            </a:r>
            <a:r>
              <a:rPr lang="en-GB" sz="1200" dirty="0" err="1"/>
              <a:t>i</a:t>
            </a:r>
            <a:r>
              <a:rPr lang="en-GB" sz="1200" dirty="0"/>
              <a:t>) Calculate lambda for LD score regression, (ii) Calculated SNP heritability, (ii) Calculated genetic correlation between up to 177 traits (as of Mar 2017) and your trait of interest</a:t>
            </a:r>
          </a:p>
        </p:txBody>
      </p:sp>
      <p:sp>
        <p:nvSpPr>
          <p:cNvPr id="57" name="TextBox 56"/>
          <p:cNvSpPr txBox="1"/>
          <p:nvPr/>
        </p:nvSpPr>
        <p:spPr>
          <a:xfrm>
            <a:off x="35496" y="2276872"/>
            <a:ext cx="997654" cy="323165"/>
          </a:xfrm>
          <a:prstGeom prst="rect">
            <a:avLst/>
          </a:prstGeom>
          <a:noFill/>
        </p:spPr>
        <p:txBody>
          <a:bodyPr wrap="square" rtlCol="0">
            <a:spAutoFit/>
          </a:bodyPr>
          <a:lstStyle/>
          <a:p>
            <a:r>
              <a:rPr lang="en-GB" sz="1500" dirty="0"/>
              <a:t>Traditional</a:t>
            </a:r>
          </a:p>
        </p:txBody>
      </p:sp>
      <p:sp>
        <p:nvSpPr>
          <p:cNvPr id="58" name="TextBox 57"/>
          <p:cNvSpPr txBox="1"/>
          <p:nvPr/>
        </p:nvSpPr>
        <p:spPr>
          <a:xfrm>
            <a:off x="135017" y="4955782"/>
            <a:ext cx="997654" cy="323165"/>
          </a:xfrm>
          <a:prstGeom prst="rect">
            <a:avLst/>
          </a:prstGeom>
          <a:noFill/>
        </p:spPr>
        <p:txBody>
          <a:bodyPr wrap="square" rtlCol="0">
            <a:spAutoFit/>
          </a:bodyPr>
          <a:lstStyle/>
          <a:p>
            <a:r>
              <a:rPr lang="en-GB" sz="1500" dirty="0"/>
              <a:t>LD hub</a:t>
            </a:r>
          </a:p>
        </p:txBody>
      </p:sp>
      <p:sp>
        <p:nvSpPr>
          <p:cNvPr id="3" name="Slide Number Placeholder 2"/>
          <p:cNvSpPr>
            <a:spLocks noGrp="1"/>
          </p:cNvSpPr>
          <p:nvPr>
            <p:ph type="sldNum" sz="quarter" idx="12"/>
          </p:nvPr>
        </p:nvSpPr>
        <p:spPr/>
        <p:txBody>
          <a:bodyPr/>
          <a:lstStyle/>
          <a:p>
            <a:fld id="{01186F5E-C15D-4D77-835E-44B16F21F441}" type="slidenum">
              <a:rPr lang="en-GB" smtClean="0"/>
              <a:t>9</a:t>
            </a:fld>
            <a:endParaRPr lang="en-GB"/>
          </a:p>
        </p:txBody>
      </p:sp>
      <p:sp>
        <p:nvSpPr>
          <p:cNvPr id="40" name="TextBox 39"/>
          <p:cNvSpPr txBox="1"/>
          <p:nvPr/>
        </p:nvSpPr>
        <p:spPr>
          <a:xfrm>
            <a:off x="7495809" y="3913063"/>
            <a:ext cx="1509811" cy="461665"/>
          </a:xfrm>
          <a:prstGeom prst="rect">
            <a:avLst/>
          </a:prstGeom>
          <a:noFill/>
        </p:spPr>
        <p:txBody>
          <a:bodyPr wrap="square" rtlCol="0">
            <a:spAutoFit/>
          </a:bodyPr>
          <a:lstStyle/>
          <a:p>
            <a:pPr algn="ctr"/>
            <a:r>
              <a:rPr lang="en-GB" sz="1200" dirty="0"/>
              <a:t>Reliable and replicable?</a:t>
            </a:r>
          </a:p>
        </p:txBody>
      </p:sp>
      <p:cxnSp>
        <p:nvCxnSpPr>
          <p:cNvPr id="42" name="Straight Arrow Connector 41"/>
          <p:cNvCxnSpPr/>
          <p:nvPr/>
        </p:nvCxnSpPr>
        <p:spPr>
          <a:xfrm flipH="1" flipV="1">
            <a:off x="8030544" y="3665095"/>
            <a:ext cx="150482" cy="25791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114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5040</TotalTime>
  <Words>2308</Words>
  <Application>Microsoft Macintosh PowerPoint</Application>
  <PresentationFormat>On-screen Show (4:3)</PresentationFormat>
  <Paragraphs>301</Paragraphs>
  <Slides>30</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Gill Sans MT</vt:lpstr>
      <vt:lpstr>Times New Roman</vt:lpstr>
      <vt:lpstr>Verdana</vt:lpstr>
      <vt:lpstr>Wingdings 2</vt:lpstr>
      <vt:lpstr>Solstice</vt:lpstr>
      <vt:lpstr>LD Hub: a centralized database and web interface to perform LD score regression that maximizes the potential of summary level GWAS data for SNP heritability and genetic correlation analysis</vt:lpstr>
      <vt:lpstr>Population Genetics 101</vt:lpstr>
      <vt:lpstr>GWAS summary-level resource in the post-GWAS era </vt:lpstr>
      <vt:lpstr>Introduction to study</vt:lpstr>
      <vt:lpstr>Theory: LD score regression (LDSR)</vt:lpstr>
      <vt:lpstr>LD Score regression</vt:lpstr>
      <vt:lpstr>LD Score Regression </vt:lpstr>
      <vt:lpstr>GREML v LD score regression</vt:lpstr>
      <vt:lpstr>LD Hub for LDSR</vt:lpstr>
      <vt:lpstr>LD Hub overview</vt:lpstr>
      <vt:lpstr>LD Hub database (v1.1)</vt:lpstr>
      <vt:lpstr>Why these datasets?</vt:lpstr>
      <vt:lpstr>LD Hub web interface</vt:lpstr>
      <vt:lpstr>GWAShare Center</vt:lpstr>
      <vt:lpstr>Lookup Center – SNP heritability</vt:lpstr>
      <vt:lpstr>PowerPoint Presentation</vt:lpstr>
      <vt:lpstr>Test Center</vt:lpstr>
      <vt:lpstr>PowerPoint Presentation</vt:lpstr>
      <vt:lpstr>PowerPoint Presentation</vt:lpstr>
      <vt:lpstr>Automated QC</vt:lpstr>
      <vt:lpstr>Results – LD hub reliability</vt:lpstr>
      <vt:lpstr>PowerPoint Presentation</vt:lpstr>
      <vt:lpstr>PowerPoint Presentation</vt:lpstr>
      <vt:lpstr>LD Hub application – Type 2 diabetes</vt:lpstr>
      <vt:lpstr>Genetic correlation between metabolites and CHD</vt:lpstr>
      <vt:lpstr>Integrative analytical strategy of LD Hub and MR-Base</vt:lpstr>
      <vt:lpstr>Three way comparison: metabolites causally correlated with CHD</vt:lpstr>
      <vt:lpstr>Discussion &amp; Next steps</vt:lpstr>
      <vt:lpstr>Limitations of LD score regression</vt:lpstr>
      <vt:lpstr>Conclusions</vt:lpstr>
    </vt:vector>
  </TitlesOfParts>
  <Company>University of Leicester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a large set of rare complete human knockouts</dc:title>
  <dc:creator>ame26</dc:creator>
  <cp:lastModifiedBy>Jenny Sjaarda</cp:lastModifiedBy>
  <cp:revision>255</cp:revision>
  <dcterms:created xsi:type="dcterms:W3CDTF">2016-01-18T11:52:31Z</dcterms:created>
  <dcterms:modified xsi:type="dcterms:W3CDTF">2019-05-15T12:44:33Z</dcterms:modified>
</cp:coreProperties>
</file>